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notesMasterIdLst>
    <p:notesMasterId r:id="rId14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notesMaster" Target="notesMasters/notesMaster1.xml"/><Relationship Id="rId15" Type="http://schemas.openxmlformats.org/officeDocument/2006/relationships/presProps" Target="presProps.xml"/><Relationship Id="rId16" Type="http://schemas.openxmlformats.org/officeDocument/2006/relationships/viewProps" Target="viewProps.xml"/><Relationship Id="rId17" Type="http://schemas.openxmlformats.org/officeDocument/2006/relationships/theme" Target="theme/theme1.xml"/><Relationship Id="rId18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A1A2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09728" cy="5143500"/>
          </a:xfrm>
          <a:prstGeom prst="rect">
            <a:avLst/>
          </a:prstGeom>
          <a:solidFill>
            <a:srgbClr val="00897B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FF6F00"/>
          </a:solidFill>
          <a:ln/>
        </p:spPr>
      </p:sp>
      <p:sp>
        <p:nvSpPr>
          <p:cNvPr id="4" name="Text 2"/>
          <p:cNvSpPr/>
          <p:nvPr/>
        </p:nvSpPr>
        <p:spPr>
          <a:xfrm>
            <a:off x="365760" y="164592"/>
            <a:ext cx="27432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UltraScout AI</a:t>
            </a:r>
            <a:endParaRPr lang="en-US" sz="1600" dirty="0"/>
          </a:p>
        </p:txBody>
      </p:sp>
      <p:sp>
        <p:nvSpPr>
          <p:cNvPr id="5" name="Text 3"/>
          <p:cNvSpPr/>
          <p:nvPr/>
        </p:nvSpPr>
        <p:spPr>
          <a:xfrm>
            <a:off x="365760" y="548640"/>
            <a:ext cx="2743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546E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ultrascout.ai</a:t>
            </a:r>
            <a:endParaRPr lang="en-US" sz="1100" dirty="0"/>
          </a:p>
        </p:txBody>
      </p:sp>
      <p:sp>
        <p:nvSpPr>
          <p:cNvPr id="6" name="Shape 4"/>
          <p:cNvSpPr/>
          <p:nvPr/>
        </p:nvSpPr>
        <p:spPr>
          <a:xfrm>
            <a:off x="365760" y="960120"/>
            <a:ext cx="3474720" cy="292608"/>
          </a:xfrm>
          <a:prstGeom prst="roundRect">
            <a:avLst>
              <a:gd name="adj" fmla="val 15625"/>
            </a:avLst>
          </a:prstGeom>
          <a:solidFill>
            <a:srgbClr val="FF6F00"/>
          </a:solidFill>
          <a:ln/>
        </p:spPr>
      </p:sp>
      <p:sp>
        <p:nvSpPr>
          <p:cNvPr id="7" name="Text 5"/>
          <p:cNvSpPr/>
          <p:nvPr/>
        </p:nvSpPr>
        <p:spPr>
          <a:xfrm>
            <a:off x="365760" y="960120"/>
            <a:ext cx="347472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1A1A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BOARD PRESENTATION TEMPLATE  •  07 MARCH 2026</a:t>
            </a:r>
            <a:endParaRPr lang="en-US" sz="800" dirty="0"/>
          </a:p>
        </p:txBody>
      </p:sp>
      <p:sp>
        <p:nvSpPr>
          <p:cNvPr id="8" name="Text 6"/>
          <p:cNvSpPr/>
          <p:nvPr/>
        </p:nvSpPr>
        <p:spPr>
          <a:xfrm>
            <a:off x="365760" y="1463040"/>
            <a:ext cx="73152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5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AI Metrics</a:t>
            </a:r>
            <a:endParaRPr lang="en-US" sz="5400" dirty="0"/>
          </a:p>
        </p:txBody>
      </p:sp>
      <p:sp>
        <p:nvSpPr>
          <p:cNvPr id="9" name="Text 7"/>
          <p:cNvSpPr/>
          <p:nvPr/>
        </p:nvSpPr>
        <p:spPr>
          <a:xfrm>
            <a:off x="365760" y="2194560"/>
            <a:ext cx="73152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5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That Matter</a:t>
            </a:r>
            <a:endParaRPr lang="en-US" sz="5400" dirty="0"/>
          </a:p>
        </p:txBody>
      </p:sp>
      <p:sp>
        <p:nvSpPr>
          <p:cNvPr id="10" name="Text 8"/>
          <p:cNvSpPr/>
          <p:nvPr/>
        </p:nvSpPr>
        <p:spPr>
          <a:xfrm>
            <a:off x="365760" y="2971800"/>
            <a:ext cx="7315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dirty="0">
                <a:solidFill>
                  <a:srgbClr val="00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Executive's Guide 2026</a:t>
            </a:r>
            <a:endParaRPr lang="en-US" sz="2000" dirty="0"/>
          </a:p>
        </p:txBody>
      </p:sp>
      <p:sp>
        <p:nvSpPr>
          <p:cNvPr id="11" name="Shape 9"/>
          <p:cNvSpPr/>
          <p:nvPr/>
        </p:nvSpPr>
        <p:spPr>
          <a:xfrm>
            <a:off x="365760" y="3520440"/>
            <a:ext cx="8412480" cy="27432"/>
          </a:xfrm>
          <a:prstGeom prst="rect">
            <a:avLst/>
          </a:prstGeom>
          <a:solidFill>
            <a:srgbClr val="00897B"/>
          </a:solidFill>
          <a:ln/>
        </p:spPr>
      </p:sp>
      <p:sp>
        <p:nvSpPr>
          <p:cNvPr id="12" name="Shape 10"/>
          <p:cNvSpPr/>
          <p:nvPr/>
        </p:nvSpPr>
        <p:spPr>
          <a:xfrm>
            <a:off x="365760" y="3657600"/>
            <a:ext cx="1627632" cy="274320"/>
          </a:xfrm>
          <a:prstGeom prst="roundRect">
            <a:avLst>
              <a:gd name="adj" fmla="val 16667"/>
            </a:avLst>
          </a:prstGeom>
          <a:solidFill>
            <a:srgbClr val="132032"/>
          </a:solidFill>
          <a:ln/>
        </p:spPr>
      </p:sp>
      <p:sp>
        <p:nvSpPr>
          <p:cNvPr id="13" name="Text 11"/>
          <p:cNvSpPr/>
          <p:nvPr/>
        </p:nvSpPr>
        <p:spPr>
          <a:xfrm>
            <a:off x="365760" y="3657600"/>
            <a:ext cx="1627632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50" dirty="0">
                <a:solidFill>
                  <a:srgbClr val="00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AI Influence Score</a:t>
            </a:r>
            <a:endParaRPr lang="en-US" sz="750" dirty="0"/>
          </a:p>
        </p:txBody>
      </p:sp>
      <p:sp>
        <p:nvSpPr>
          <p:cNvPr id="14" name="Shape 12"/>
          <p:cNvSpPr/>
          <p:nvPr/>
        </p:nvSpPr>
        <p:spPr>
          <a:xfrm>
            <a:off x="2066544" y="3657600"/>
            <a:ext cx="1627632" cy="274320"/>
          </a:xfrm>
          <a:prstGeom prst="roundRect">
            <a:avLst>
              <a:gd name="adj" fmla="val 16667"/>
            </a:avLst>
          </a:prstGeom>
          <a:solidFill>
            <a:srgbClr val="132032"/>
          </a:solidFill>
          <a:ln/>
        </p:spPr>
      </p:sp>
      <p:sp>
        <p:nvSpPr>
          <p:cNvPr id="15" name="Text 13"/>
          <p:cNvSpPr/>
          <p:nvPr/>
        </p:nvSpPr>
        <p:spPr>
          <a:xfrm>
            <a:off x="2066544" y="3657600"/>
            <a:ext cx="1627632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50" dirty="0">
                <a:solidFill>
                  <a:srgbClr val="00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Share of AI Voice</a:t>
            </a:r>
            <a:endParaRPr lang="en-US" sz="750" dirty="0"/>
          </a:p>
        </p:txBody>
      </p:sp>
      <p:sp>
        <p:nvSpPr>
          <p:cNvPr id="16" name="Shape 14"/>
          <p:cNvSpPr/>
          <p:nvPr/>
        </p:nvSpPr>
        <p:spPr>
          <a:xfrm>
            <a:off x="3767328" y="3657600"/>
            <a:ext cx="1627632" cy="274320"/>
          </a:xfrm>
          <a:prstGeom prst="roundRect">
            <a:avLst>
              <a:gd name="adj" fmla="val 16667"/>
            </a:avLst>
          </a:prstGeom>
          <a:solidFill>
            <a:srgbClr val="132032"/>
          </a:solidFill>
          <a:ln/>
        </p:spPr>
      </p:sp>
      <p:sp>
        <p:nvSpPr>
          <p:cNvPr id="17" name="Text 15"/>
          <p:cNvSpPr/>
          <p:nvPr/>
        </p:nvSpPr>
        <p:spPr>
          <a:xfrm>
            <a:off x="3767328" y="3657600"/>
            <a:ext cx="1627632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50" dirty="0">
                <a:solidFill>
                  <a:srgbClr val="00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Citation Authority</a:t>
            </a:r>
            <a:endParaRPr lang="en-US" sz="750" dirty="0"/>
          </a:p>
        </p:txBody>
      </p:sp>
      <p:sp>
        <p:nvSpPr>
          <p:cNvPr id="18" name="Shape 16"/>
          <p:cNvSpPr/>
          <p:nvPr/>
        </p:nvSpPr>
        <p:spPr>
          <a:xfrm>
            <a:off x="5468112" y="3657600"/>
            <a:ext cx="1627632" cy="274320"/>
          </a:xfrm>
          <a:prstGeom prst="roundRect">
            <a:avLst>
              <a:gd name="adj" fmla="val 16667"/>
            </a:avLst>
          </a:prstGeom>
          <a:solidFill>
            <a:srgbClr val="132032"/>
          </a:solidFill>
          <a:ln/>
        </p:spPr>
      </p:sp>
      <p:sp>
        <p:nvSpPr>
          <p:cNvPr id="19" name="Text 17"/>
          <p:cNvSpPr/>
          <p:nvPr/>
        </p:nvSpPr>
        <p:spPr>
          <a:xfrm>
            <a:off x="5468112" y="3657600"/>
            <a:ext cx="1627632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50" dirty="0">
                <a:solidFill>
                  <a:srgbClr val="00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Intent-Weighted Visibility</a:t>
            </a:r>
            <a:endParaRPr lang="en-US" sz="750" dirty="0"/>
          </a:p>
        </p:txBody>
      </p:sp>
      <p:sp>
        <p:nvSpPr>
          <p:cNvPr id="20" name="Shape 18"/>
          <p:cNvSpPr/>
          <p:nvPr/>
        </p:nvSpPr>
        <p:spPr>
          <a:xfrm>
            <a:off x="7168896" y="3657600"/>
            <a:ext cx="1627632" cy="274320"/>
          </a:xfrm>
          <a:prstGeom prst="roundRect">
            <a:avLst>
              <a:gd name="adj" fmla="val 16667"/>
            </a:avLst>
          </a:prstGeom>
          <a:solidFill>
            <a:srgbClr val="132032"/>
          </a:solidFill>
          <a:ln/>
        </p:spPr>
      </p:sp>
      <p:sp>
        <p:nvSpPr>
          <p:cNvPr id="21" name="Text 19"/>
          <p:cNvSpPr/>
          <p:nvPr/>
        </p:nvSpPr>
        <p:spPr>
          <a:xfrm>
            <a:off x="7168896" y="3657600"/>
            <a:ext cx="1627632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750" dirty="0">
                <a:solidFill>
                  <a:srgbClr val="00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AI-Attributed Revenue</a:t>
            </a:r>
            <a:endParaRPr lang="en-US" sz="750" dirty="0"/>
          </a:p>
        </p:txBody>
      </p:sp>
      <p:sp>
        <p:nvSpPr>
          <p:cNvPr id="22" name="Shape 20"/>
          <p:cNvSpPr/>
          <p:nvPr/>
        </p:nvSpPr>
        <p:spPr>
          <a:xfrm>
            <a:off x="365760" y="4160520"/>
            <a:ext cx="8412480" cy="822960"/>
          </a:xfrm>
          <a:prstGeom prst="rect">
            <a:avLst/>
          </a:prstGeom>
          <a:solidFill>
            <a:srgbClr val="0D1B2A"/>
          </a:solidFill>
          <a:ln/>
        </p:spPr>
      </p:sp>
      <p:sp>
        <p:nvSpPr>
          <p:cNvPr id="23" name="Text 21"/>
          <p:cNvSpPr/>
          <p:nvPr/>
        </p:nvSpPr>
        <p:spPr>
          <a:xfrm>
            <a:off x="502920" y="4233672"/>
            <a:ext cx="45720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Yuliya Halavachova</a:t>
            </a:r>
            <a:endParaRPr lang="en-US" sz="1300" dirty="0"/>
          </a:p>
        </p:txBody>
      </p:sp>
      <p:sp>
        <p:nvSpPr>
          <p:cNvPr id="24" name="Text 22"/>
          <p:cNvSpPr/>
          <p:nvPr/>
        </p:nvSpPr>
        <p:spPr>
          <a:xfrm>
            <a:off x="502920" y="4526280"/>
            <a:ext cx="7772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Founder &amp; Chief AI Officer  |  UltraScout AI  |  linkedin.com/in/yuliyaai</a:t>
            </a:r>
            <a:endParaRPr lang="en-US" sz="1000" dirty="0"/>
          </a:p>
        </p:txBody>
      </p:sp>
      <p:sp>
        <p:nvSpPr>
          <p:cNvPr id="25" name="Text 23"/>
          <p:cNvSpPr/>
          <p:nvPr/>
        </p:nvSpPr>
        <p:spPr>
          <a:xfrm>
            <a:off x="365760" y="5166360"/>
            <a:ext cx="84124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546E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© 2026 UltraScout AI  |  ultrascout.ai/downloads/ai-metrics-board-template.pptx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8FAF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05840"/>
          </a:xfrm>
          <a:prstGeom prst="rect">
            <a:avLst/>
          </a:prstGeom>
          <a:solidFill>
            <a:srgbClr val="1A1A2E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1005840"/>
            <a:ext cx="9144000" cy="36576"/>
          </a:xfrm>
          <a:prstGeom prst="rect">
            <a:avLst/>
          </a:prstGeom>
          <a:solidFill>
            <a:srgbClr val="00BFA5"/>
          </a:solidFill>
          <a:ln/>
        </p:spPr>
      </p:sp>
      <p:sp>
        <p:nvSpPr>
          <p:cNvPr id="4" name="Text 2"/>
          <p:cNvSpPr/>
          <p:nvPr/>
        </p:nvSpPr>
        <p:spPr>
          <a:xfrm>
            <a:off x="274320" y="91440"/>
            <a:ext cx="2286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0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UltraScout AI</a:t>
            </a:r>
            <a:endParaRPr lang="en-US" sz="1400" dirty="0"/>
          </a:p>
        </p:txBody>
      </p:sp>
      <p:sp>
        <p:nvSpPr>
          <p:cNvPr id="5" name="Text 3"/>
          <p:cNvSpPr/>
          <p:nvPr/>
        </p:nvSpPr>
        <p:spPr>
          <a:xfrm>
            <a:off x="274320" y="457200"/>
            <a:ext cx="2286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546E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ultrascout.ai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2743200" y="73152"/>
            <a:ext cx="50292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Board Talking Points</a:t>
            </a:r>
            <a:endParaRPr lang="en-US" sz="2200" dirty="0"/>
          </a:p>
        </p:txBody>
      </p:sp>
      <p:sp>
        <p:nvSpPr>
          <p:cNvPr id="7" name="Text 5"/>
          <p:cNvSpPr/>
          <p:nvPr/>
        </p:nvSpPr>
        <p:spPr>
          <a:xfrm>
            <a:off x="2743200" y="576072"/>
            <a:ext cx="5029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0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Ready-made narratives for your next update</a:t>
            </a:r>
            <a:endParaRPr lang="en-US" sz="1000" dirty="0"/>
          </a:p>
        </p:txBody>
      </p:sp>
      <p:sp>
        <p:nvSpPr>
          <p:cNvPr id="8" name="Text 6"/>
          <p:cNvSpPr/>
          <p:nvPr/>
        </p:nvSpPr>
        <p:spPr>
          <a:xfrm>
            <a:off x="8046720" y="320040"/>
            <a:ext cx="1371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546E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07 March 2026</a:t>
            </a:r>
            <a:endParaRPr lang="en-US" sz="900" dirty="0"/>
          </a:p>
        </p:txBody>
      </p:sp>
      <p:sp>
        <p:nvSpPr>
          <p:cNvPr id="9" name="Shape 7"/>
          <p:cNvSpPr/>
          <p:nvPr/>
        </p:nvSpPr>
        <p:spPr>
          <a:xfrm>
            <a:off x="0" y="6492240"/>
            <a:ext cx="9144000" cy="365760"/>
          </a:xfrm>
          <a:prstGeom prst="rect">
            <a:avLst/>
          </a:prstGeom>
          <a:solidFill>
            <a:srgbClr val="1A1A2E"/>
          </a:solidFill>
          <a:ln/>
        </p:spPr>
      </p:sp>
      <p:sp>
        <p:nvSpPr>
          <p:cNvPr id="10" name="Text 8"/>
          <p:cNvSpPr/>
          <p:nvPr/>
        </p:nvSpPr>
        <p:spPr>
          <a:xfrm>
            <a:off x="182880" y="6537960"/>
            <a:ext cx="73152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00" dirty="0">
                <a:solidFill>
                  <a:srgbClr val="546E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ultrascout.ai/downloads/ai-metrics-board-template.pptx  |  © 2026 UltraScout AI</a:t>
            </a:r>
            <a:endParaRPr lang="en-US" sz="700" dirty="0"/>
          </a:p>
        </p:txBody>
      </p:sp>
      <p:sp>
        <p:nvSpPr>
          <p:cNvPr id="11" name="Text 9"/>
          <p:cNvSpPr/>
          <p:nvPr/>
        </p:nvSpPr>
        <p:spPr>
          <a:xfrm>
            <a:off x="8686800" y="6537960"/>
            <a:ext cx="2743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00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12" name="Shape 10"/>
          <p:cNvSpPr/>
          <p:nvPr/>
        </p:nvSpPr>
        <p:spPr>
          <a:xfrm>
            <a:off x="182880" y="1143000"/>
            <a:ext cx="4389120" cy="242316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38100" dir="8100000">
              <a:srgbClr val="000000">
                <a:alpha val="18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182880" y="1143000"/>
            <a:ext cx="4389120" cy="64008"/>
          </a:xfrm>
          <a:prstGeom prst="rect">
            <a:avLst/>
          </a:prstGeom>
          <a:solidFill>
            <a:srgbClr val="00897B"/>
          </a:solidFill>
          <a:ln/>
        </p:spPr>
      </p:sp>
      <p:sp>
        <p:nvSpPr>
          <p:cNvPr id="14" name="Text 12"/>
          <p:cNvSpPr/>
          <p:nvPr/>
        </p:nvSpPr>
        <p:spPr>
          <a:xfrm>
            <a:off x="320040" y="1261872"/>
            <a:ext cx="4114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00897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Upward Trend ↑</a:t>
            </a:r>
            <a:endParaRPr lang="en-US" sz="1000" dirty="0"/>
          </a:p>
        </p:txBody>
      </p:sp>
      <p:sp>
        <p:nvSpPr>
          <p:cNvPr id="15" name="Text 13"/>
          <p:cNvSpPr/>
          <p:nvPr/>
        </p:nvSpPr>
        <p:spPr>
          <a:xfrm>
            <a:off x="320040" y="1554480"/>
            <a:ext cx="365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00897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"</a:t>
            </a:r>
            <a:endParaRPr lang="en-US" sz="2800" dirty="0"/>
          </a:p>
        </p:txBody>
      </p:sp>
      <p:sp>
        <p:nvSpPr>
          <p:cNvPr id="16" name="Text 14"/>
          <p:cNvSpPr/>
          <p:nvPr/>
        </p:nvSpPr>
        <p:spPr>
          <a:xfrm>
            <a:off x="685800" y="1600200"/>
            <a:ext cx="374904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i="1" dirty="0">
                <a:solidFill>
                  <a:srgbClr val="1A1A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Our AI Influence Score is up 25 points this year, driven by improved buying-intent visibility. We're now winning 80% of head-to-head AI comparisons versus 60% last year.</a:t>
            </a:r>
            <a:endParaRPr lang="en-US" sz="950" dirty="0"/>
          </a:p>
        </p:txBody>
      </p:sp>
      <p:sp>
        <p:nvSpPr>
          <p:cNvPr id="17" name="Text 15"/>
          <p:cNvSpPr/>
          <p:nvPr/>
        </p:nvSpPr>
        <p:spPr>
          <a:xfrm>
            <a:off x="320040" y="3063240"/>
            <a:ext cx="4114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i="1" dirty="0">
                <a:solidFill>
                  <a:srgbClr val="546E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Use when: metrics are improving and you want to show momentum</a:t>
            </a:r>
            <a:endParaRPr lang="en-US" sz="800" dirty="0"/>
          </a:p>
        </p:txBody>
      </p:sp>
      <p:sp>
        <p:nvSpPr>
          <p:cNvPr id="18" name="Shape 16"/>
          <p:cNvSpPr/>
          <p:nvPr/>
        </p:nvSpPr>
        <p:spPr>
          <a:xfrm>
            <a:off x="4754880" y="1143000"/>
            <a:ext cx="4389120" cy="242316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38100" dir="8100000">
              <a:srgbClr val="000000">
                <a:alpha val="18000"/>
              </a:srgbClr>
            </a:outerShdw>
          </a:effectLst>
        </p:spPr>
      </p:sp>
      <p:sp>
        <p:nvSpPr>
          <p:cNvPr id="19" name="Shape 17"/>
          <p:cNvSpPr/>
          <p:nvPr/>
        </p:nvSpPr>
        <p:spPr>
          <a:xfrm>
            <a:off x="4754880" y="1143000"/>
            <a:ext cx="4389120" cy="64008"/>
          </a:xfrm>
          <a:prstGeom prst="rect">
            <a:avLst/>
          </a:prstGeom>
          <a:solidFill>
            <a:srgbClr val="FF6F00"/>
          </a:solidFill>
          <a:ln/>
        </p:spPr>
      </p:sp>
      <p:sp>
        <p:nvSpPr>
          <p:cNvPr id="20" name="Text 18"/>
          <p:cNvSpPr/>
          <p:nvPr/>
        </p:nvSpPr>
        <p:spPr>
          <a:xfrm>
            <a:off x="4892040" y="1261872"/>
            <a:ext cx="4114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FF6F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Concerning Trend ↓</a:t>
            </a:r>
            <a:endParaRPr lang="en-US" sz="1000" dirty="0"/>
          </a:p>
        </p:txBody>
      </p:sp>
      <p:sp>
        <p:nvSpPr>
          <p:cNvPr id="21" name="Text 19"/>
          <p:cNvSpPr/>
          <p:nvPr/>
        </p:nvSpPr>
        <p:spPr>
          <a:xfrm>
            <a:off x="4892040" y="1554480"/>
            <a:ext cx="365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FF6F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"</a:t>
            </a:r>
            <a:endParaRPr lang="en-US" sz="2800" dirty="0"/>
          </a:p>
        </p:txBody>
      </p:sp>
      <p:sp>
        <p:nvSpPr>
          <p:cNvPr id="22" name="Text 20"/>
          <p:cNvSpPr/>
          <p:nvPr/>
        </p:nvSpPr>
        <p:spPr>
          <a:xfrm>
            <a:off x="5257800" y="1600200"/>
            <a:ext cx="374904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i="1" dirty="0">
                <a:solidFill>
                  <a:srgbClr val="1A1A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Our Share of Voice dropped 3 points this quarter. Competitor A increased citations by 40%. We're reallocating resources to address this — here's the plan.</a:t>
            </a:r>
            <a:endParaRPr lang="en-US" sz="950" dirty="0"/>
          </a:p>
        </p:txBody>
      </p:sp>
      <p:sp>
        <p:nvSpPr>
          <p:cNvPr id="23" name="Text 21"/>
          <p:cNvSpPr/>
          <p:nvPr/>
        </p:nvSpPr>
        <p:spPr>
          <a:xfrm>
            <a:off x="4892040" y="3063240"/>
            <a:ext cx="4114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i="1" dirty="0">
                <a:solidFill>
                  <a:srgbClr val="546E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Use when: metrics are declining and you need to show awareness + response</a:t>
            </a:r>
            <a:endParaRPr lang="en-US" sz="800" dirty="0"/>
          </a:p>
        </p:txBody>
      </p:sp>
      <p:sp>
        <p:nvSpPr>
          <p:cNvPr id="24" name="Shape 22"/>
          <p:cNvSpPr/>
          <p:nvPr/>
        </p:nvSpPr>
        <p:spPr>
          <a:xfrm>
            <a:off x="182880" y="3749040"/>
            <a:ext cx="4389120" cy="242316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38100" dir="8100000">
              <a:srgbClr val="000000">
                <a:alpha val="18000"/>
              </a:srgbClr>
            </a:outerShdw>
          </a:effectLst>
        </p:spPr>
      </p:sp>
      <p:sp>
        <p:nvSpPr>
          <p:cNvPr id="25" name="Shape 23"/>
          <p:cNvSpPr/>
          <p:nvPr/>
        </p:nvSpPr>
        <p:spPr>
          <a:xfrm>
            <a:off x="182880" y="3749040"/>
            <a:ext cx="4389120" cy="64008"/>
          </a:xfrm>
          <a:prstGeom prst="rect">
            <a:avLst/>
          </a:prstGeom>
          <a:solidFill>
            <a:srgbClr val="1976D2"/>
          </a:solidFill>
          <a:ln/>
        </p:spPr>
      </p:sp>
      <p:sp>
        <p:nvSpPr>
          <p:cNvPr id="26" name="Text 24"/>
          <p:cNvSpPr/>
          <p:nvPr/>
        </p:nvSpPr>
        <p:spPr>
          <a:xfrm>
            <a:off x="320040" y="3867912"/>
            <a:ext cx="4114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1976D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ROI Story £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320040" y="4160520"/>
            <a:ext cx="365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976D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"</a:t>
            </a:r>
            <a:endParaRPr lang="en-US" sz="2800" dirty="0"/>
          </a:p>
        </p:txBody>
      </p:sp>
      <p:sp>
        <p:nvSpPr>
          <p:cNvPr id="28" name="Text 26"/>
          <p:cNvSpPr/>
          <p:nvPr/>
        </p:nvSpPr>
        <p:spPr>
          <a:xfrm>
            <a:off x="685800" y="4206240"/>
            <a:ext cx="374904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i="1" dirty="0">
                <a:solidFill>
                  <a:srgbClr val="1A1A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Every £1 invested in AI visibility generated £6.20 in attributed revenue. We're scaling what works — proposed investment for next quarter is £X, projected return £Y.</a:t>
            </a:r>
            <a:endParaRPr lang="en-US" sz="950" dirty="0"/>
          </a:p>
        </p:txBody>
      </p:sp>
      <p:sp>
        <p:nvSpPr>
          <p:cNvPr id="29" name="Text 27"/>
          <p:cNvSpPr/>
          <p:nvPr/>
        </p:nvSpPr>
        <p:spPr>
          <a:xfrm>
            <a:off x="320040" y="5669280"/>
            <a:ext cx="4114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i="1" dirty="0">
                <a:solidFill>
                  <a:srgbClr val="546E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Use when: making the case for budget or demonstrating ROI to sceptics</a:t>
            </a:r>
            <a:endParaRPr lang="en-US" sz="800" dirty="0"/>
          </a:p>
        </p:txBody>
      </p:sp>
      <p:sp>
        <p:nvSpPr>
          <p:cNvPr id="30" name="Shape 28"/>
          <p:cNvSpPr/>
          <p:nvPr/>
        </p:nvSpPr>
        <p:spPr>
          <a:xfrm>
            <a:off x="4754880" y="3749040"/>
            <a:ext cx="4389120" cy="242316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38100" dir="8100000">
              <a:srgbClr val="000000">
                <a:alpha val="18000"/>
              </a:srgbClr>
            </a:outerShdw>
          </a:effectLst>
        </p:spPr>
      </p:sp>
      <p:sp>
        <p:nvSpPr>
          <p:cNvPr id="31" name="Shape 29"/>
          <p:cNvSpPr/>
          <p:nvPr/>
        </p:nvSpPr>
        <p:spPr>
          <a:xfrm>
            <a:off x="4754880" y="3749040"/>
            <a:ext cx="4389120" cy="64008"/>
          </a:xfrm>
          <a:prstGeom prst="rect">
            <a:avLst/>
          </a:prstGeom>
          <a:solidFill>
            <a:srgbClr val="EF5350"/>
          </a:solidFill>
          <a:ln/>
        </p:spPr>
      </p:sp>
      <p:sp>
        <p:nvSpPr>
          <p:cNvPr id="32" name="Text 30"/>
          <p:cNvSpPr/>
          <p:nvPr/>
        </p:nvSpPr>
        <p:spPr>
          <a:xfrm>
            <a:off x="4892040" y="3867912"/>
            <a:ext cx="4114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EF53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Risk Framing ⚠</a:t>
            </a:r>
            <a:endParaRPr lang="en-US" sz="1000" dirty="0"/>
          </a:p>
        </p:txBody>
      </p:sp>
      <p:sp>
        <p:nvSpPr>
          <p:cNvPr id="33" name="Text 31"/>
          <p:cNvSpPr/>
          <p:nvPr/>
        </p:nvSpPr>
        <p:spPr>
          <a:xfrm>
            <a:off x="4892040" y="4160520"/>
            <a:ext cx="3657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EF53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"</a:t>
            </a:r>
            <a:endParaRPr lang="en-US" sz="2800" dirty="0"/>
          </a:p>
        </p:txBody>
      </p:sp>
      <p:sp>
        <p:nvSpPr>
          <p:cNvPr id="34" name="Text 32"/>
          <p:cNvSpPr/>
          <p:nvPr/>
        </p:nvSpPr>
        <p:spPr>
          <a:xfrm>
            <a:off x="5257800" y="4206240"/>
            <a:ext cx="374904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i="1" dirty="0">
                <a:solidFill>
                  <a:srgbClr val="1A1A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We track sentiment and narrative intelligence. If AI starts describing us incorrectly, we'll know within days and can take corrective action — this is part of our monitoring.</a:t>
            </a:r>
            <a:endParaRPr lang="en-US" sz="950" dirty="0"/>
          </a:p>
        </p:txBody>
      </p:sp>
      <p:sp>
        <p:nvSpPr>
          <p:cNvPr id="35" name="Text 33"/>
          <p:cNvSpPr/>
          <p:nvPr/>
        </p:nvSpPr>
        <p:spPr>
          <a:xfrm>
            <a:off x="4892040" y="5669280"/>
            <a:ext cx="4114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i="1" dirty="0">
                <a:solidFill>
                  <a:srgbClr val="546E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Use when: board raises concerns about AI misrepresentation or reputational risk</a:t>
            </a:r>
            <a:endParaRPr lang="en-US" sz="800" dirty="0"/>
          </a:p>
        </p:txBody>
      </p:sp>
      <p:sp>
        <p:nvSpPr>
          <p:cNvPr id="36" name="Text 34"/>
          <p:cNvSpPr/>
          <p:nvPr/>
        </p:nvSpPr>
        <p:spPr>
          <a:xfrm>
            <a:off x="182880" y="6400800"/>
            <a:ext cx="877824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i="1" dirty="0">
                <a:solidFill>
                  <a:srgbClr val="546E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[Customise figures with your actual data before presenting to the board]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8FAF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05840"/>
          </a:xfrm>
          <a:prstGeom prst="rect">
            <a:avLst/>
          </a:prstGeom>
          <a:solidFill>
            <a:srgbClr val="1A1A2E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1005840"/>
            <a:ext cx="9144000" cy="36576"/>
          </a:xfrm>
          <a:prstGeom prst="rect">
            <a:avLst/>
          </a:prstGeom>
          <a:solidFill>
            <a:srgbClr val="00BFA5"/>
          </a:solidFill>
          <a:ln/>
        </p:spPr>
      </p:sp>
      <p:sp>
        <p:nvSpPr>
          <p:cNvPr id="4" name="Text 2"/>
          <p:cNvSpPr/>
          <p:nvPr/>
        </p:nvSpPr>
        <p:spPr>
          <a:xfrm>
            <a:off x="274320" y="91440"/>
            <a:ext cx="2286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0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UltraScout AI</a:t>
            </a:r>
            <a:endParaRPr lang="en-US" sz="1400" dirty="0"/>
          </a:p>
        </p:txBody>
      </p:sp>
      <p:sp>
        <p:nvSpPr>
          <p:cNvPr id="5" name="Text 3"/>
          <p:cNvSpPr/>
          <p:nvPr/>
        </p:nvSpPr>
        <p:spPr>
          <a:xfrm>
            <a:off x="274320" y="457200"/>
            <a:ext cx="2286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546E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ultrascout.ai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2743200" y="73152"/>
            <a:ext cx="50292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Board Case Study</a:t>
            </a:r>
            <a:endParaRPr lang="en-US" sz="2200" dirty="0"/>
          </a:p>
        </p:txBody>
      </p:sp>
      <p:sp>
        <p:nvSpPr>
          <p:cNvPr id="7" name="Text 5"/>
          <p:cNvSpPr/>
          <p:nvPr/>
        </p:nvSpPr>
        <p:spPr>
          <a:xfrm>
            <a:off x="2743200" y="576072"/>
            <a:ext cx="5029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0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How one brand transformed its AI metrics — 5-slide story</a:t>
            </a:r>
            <a:endParaRPr lang="en-US" sz="1000" dirty="0"/>
          </a:p>
        </p:txBody>
      </p:sp>
      <p:sp>
        <p:nvSpPr>
          <p:cNvPr id="8" name="Text 6"/>
          <p:cNvSpPr/>
          <p:nvPr/>
        </p:nvSpPr>
        <p:spPr>
          <a:xfrm>
            <a:off x="8046720" y="320040"/>
            <a:ext cx="1371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546E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07 March 2026</a:t>
            </a:r>
            <a:endParaRPr lang="en-US" sz="900" dirty="0"/>
          </a:p>
        </p:txBody>
      </p:sp>
      <p:sp>
        <p:nvSpPr>
          <p:cNvPr id="9" name="Shape 7"/>
          <p:cNvSpPr/>
          <p:nvPr/>
        </p:nvSpPr>
        <p:spPr>
          <a:xfrm>
            <a:off x="0" y="6492240"/>
            <a:ext cx="9144000" cy="365760"/>
          </a:xfrm>
          <a:prstGeom prst="rect">
            <a:avLst/>
          </a:prstGeom>
          <a:solidFill>
            <a:srgbClr val="1A1A2E"/>
          </a:solidFill>
          <a:ln/>
        </p:spPr>
      </p:sp>
      <p:sp>
        <p:nvSpPr>
          <p:cNvPr id="10" name="Text 8"/>
          <p:cNvSpPr/>
          <p:nvPr/>
        </p:nvSpPr>
        <p:spPr>
          <a:xfrm>
            <a:off x="182880" y="6537960"/>
            <a:ext cx="73152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00" dirty="0">
                <a:solidFill>
                  <a:srgbClr val="546E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ultrascout.ai/downloads/ai-metrics-board-template.pptx  |  © 2026 UltraScout AI</a:t>
            </a:r>
            <a:endParaRPr lang="en-US" sz="700" dirty="0"/>
          </a:p>
        </p:txBody>
      </p:sp>
      <p:sp>
        <p:nvSpPr>
          <p:cNvPr id="11" name="Text 9"/>
          <p:cNvSpPr/>
          <p:nvPr/>
        </p:nvSpPr>
        <p:spPr>
          <a:xfrm>
            <a:off x="8686800" y="6537960"/>
            <a:ext cx="2743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00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12" name="Shape 10"/>
          <p:cNvSpPr/>
          <p:nvPr/>
        </p:nvSpPr>
        <p:spPr>
          <a:xfrm>
            <a:off x="182880" y="1188720"/>
            <a:ext cx="1664208" cy="411480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38100" dir="8100000">
              <a:srgbClr val="000000">
                <a:alpha val="18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182880" y="1188720"/>
            <a:ext cx="1664208" cy="64008"/>
          </a:xfrm>
          <a:prstGeom prst="rect">
            <a:avLst/>
          </a:prstGeom>
          <a:solidFill>
            <a:srgbClr val="00897B"/>
          </a:solidFill>
          <a:ln/>
        </p:spPr>
      </p:sp>
      <p:sp>
        <p:nvSpPr>
          <p:cNvPr id="14" name="Text 12"/>
          <p:cNvSpPr/>
          <p:nvPr/>
        </p:nvSpPr>
        <p:spPr>
          <a:xfrm>
            <a:off x="228600" y="1298448"/>
            <a:ext cx="1572768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00897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Slide 1</a:t>
            </a:r>
            <a:endParaRPr lang="en-US" sz="800" dirty="0"/>
          </a:p>
        </p:txBody>
      </p:sp>
      <p:sp>
        <p:nvSpPr>
          <p:cNvPr id="15" name="Text 13"/>
          <p:cNvSpPr/>
          <p:nvPr/>
        </p:nvSpPr>
        <p:spPr>
          <a:xfrm>
            <a:off x="228600" y="1600200"/>
            <a:ext cx="1572768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A1A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AI Influence Score</a:t>
            </a:r>
            <a:endParaRPr lang="en-US" sz="900" dirty="0"/>
          </a:p>
        </p:txBody>
      </p:sp>
      <p:sp>
        <p:nvSpPr>
          <p:cNvPr id="16" name="Text 14"/>
          <p:cNvSpPr/>
          <p:nvPr/>
        </p:nvSpPr>
        <p:spPr>
          <a:xfrm>
            <a:off x="228600" y="2103120"/>
            <a:ext cx="1572768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00897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Up 25 points</a:t>
            </a:r>
            <a:endParaRPr lang="en-US" sz="2200" dirty="0"/>
          </a:p>
        </p:txBody>
      </p:sp>
      <p:sp>
        <p:nvSpPr>
          <p:cNvPr id="17" name="Text 15"/>
          <p:cNvSpPr/>
          <p:nvPr/>
        </p:nvSpPr>
        <p:spPr>
          <a:xfrm>
            <a:off x="228600" y="2670048"/>
            <a:ext cx="1572768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50" dirty="0">
                <a:solidFill>
                  <a:srgbClr val="546E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Now category market leader</a:t>
            </a:r>
            <a:endParaRPr lang="en-US" sz="850" dirty="0"/>
          </a:p>
        </p:txBody>
      </p:sp>
      <p:sp>
        <p:nvSpPr>
          <p:cNvPr id="18" name="Shape 16"/>
          <p:cNvSpPr/>
          <p:nvPr/>
        </p:nvSpPr>
        <p:spPr>
          <a:xfrm>
            <a:off x="1956816" y="1188720"/>
            <a:ext cx="1664208" cy="411480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38100" dir="8100000">
              <a:srgbClr val="000000">
                <a:alpha val="18000"/>
              </a:srgbClr>
            </a:outerShdw>
          </a:effectLst>
        </p:spPr>
      </p:sp>
      <p:sp>
        <p:nvSpPr>
          <p:cNvPr id="19" name="Shape 17"/>
          <p:cNvSpPr/>
          <p:nvPr/>
        </p:nvSpPr>
        <p:spPr>
          <a:xfrm>
            <a:off x="1956816" y="1188720"/>
            <a:ext cx="1664208" cy="64008"/>
          </a:xfrm>
          <a:prstGeom prst="rect">
            <a:avLst/>
          </a:prstGeom>
          <a:solidFill>
            <a:srgbClr val="1976D2"/>
          </a:solidFill>
          <a:ln/>
        </p:spPr>
      </p:sp>
      <p:sp>
        <p:nvSpPr>
          <p:cNvPr id="20" name="Text 18"/>
          <p:cNvSpPr/>
          <p:nvPr/>
        </p:nvSpPr>
        <p:spPr>
          <a:xfrm>
            <a:off x="2002536" y="1298448"/>
            <a:ext cx="1572768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1976D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Slide 2</a:t>
            </a:r>
            <a:endParaRPr lang="en-US" sz="800" dirty="0"/>
          </a:p>
        </p:txBody>
      </p:sp>
      <p:sp>
        <p:nvSpPr>
          <p:cNvPr id="21" name="Text 19"/>
          <p:cNvSpPr/>
          <p:nvPr/>
        </p:nvSpPr>
        <p:spPr>
          <a:xfrm>
            <a:off x="2002536" y="1600200"/>
            <a:ext cx="1572768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A1A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Share of AI Voice</a:t>
            </a:r>
            <a:endParaRPr lang="en-US" sz="900" dirty="0"/>
          </a:p>
        </p:txBody>
      </p:sp>
      <p:sp>
        <p:nvSpPr>
          <p:cNvPr id="22" name="Text 20"/>
          <p:cNvSpPr/>
          <p:nvPr/>
        </p:nvSpPr>
        <p:spPr>
          <a:xfrm>
            <a:off x="2002536" y="2103120"/>
            <a:ext cx="1572768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1976D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+6.3 pts</a:t>
            </a:r>
            <a:endParaRPr lang="en-US" sz="2200" dirty="0"/>
          </a:p>
        </p:txBody>
      </p:sp>
      <p:sp>
        <p:nvSpPr>
          <p:cNvPr id="23" name="Text 21"/>
          <p:cNvSpPr/>
          <p:nvPr/>
        </p:nvSpPr>
        <p:spPr>
          <a:xfrm>
            <a:off x="2002536" y="2670048"/>
            <a:ext cx="1572768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50" dirty="0">
                <a:solidFill>
                  <a:srgbClr val="546E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Competitor A down 2.8 pts</a:t>
            </a:r>
            <a:endParaRPr lang="en-US" sz="850" dirty="0"/>
          </a:p>
        </p:txBody>
      </p:sp>
      <p:sp>
        <p:nvSpPr>
          <p:cNvPr id="24" name="Shape 22"/>
          <p:cNvSpPr/>
          <p:nvPr/>
        </p:nvSpPr>
        <p:spPr>
          <a:xfrm>
            <a:off x="3730752" y="1188720"/>
            <a:ext cx="1664208" cy="411480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38100" dir="8100000">
              <a:srgbClr val="000000">
                <a:alpha val="18000"/>
              </a:srgbClr>
            </a:outerShdw>
          </a:effectLst>
        </p:spPr>
      </p:sp>
      <p:sp>
        <p:nvSpPr>
          <p:cNvPr id="25" name="Shape 23"/>
          <p:cNvSpPr/>
          <p:nvPr/>
        </p:nvSpPr>
        <p:spPr>
          <a:xfrm>
            <a:off x="3730752" y="1188720"/>
            <a:ext cx="1664208" cy="64008"/>
          </a:xfrm>
          <a:prstGeom prst="rect">
            <a:avLst/>
          </a:prstGeom>
          <a:solidFill>
            <a:srgbClr val="FF6F00"/>
          </a:solidFill>
          <a:ln/>
        </p:spPr>
      </p:sp>
      <p:sp>
        <p:nvSpPr>
          <p:cNvPr id="26" name="Text 24"/>
          <p:cNvSpPr/>
          <p:nvPr/>
        </p:nvSpPr>
        <p:spPr>
          <a:xfrm>
            <a:off x="3776472" y="1298448"/>
            <a:ext cx="1572768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FF6F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Slide 3</a:t>
            </a:r>
            <a:endParaRPr lang="en-US" sz="800" dirty="0"/>
          </a:p>
        </p:txBody>
      </p:sp>
      <p:sp>
        <p:nvSpPr>
          <p:cNvPr id="27" name="Text 25"/>
          <p:cNvSpPr/>
          <p:nvPr/>
        </p:nvSpPr>
        <p:spPr>
          <a:xfrm>
            <a:off x="3776472" y="1600200"/>
            <a:ext cx="1572768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A1A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Citation Authority</a:t>
            </a:r>
            <a:endParaRPr lang="en-US" sz="900" dirty="0"/>
          </a:p>
        </p:txBody>
      </p:sp>
      <p:sp>
        <p:nvSpPr>
          <p:cNvPr id="28" name="Text 26"/>
          <p:cNvSpPr/>
          <p:nvPr/>
        </p:nvSpPr>
        <p:spPr>
          <a:xfrm>
            <a:off x="3776472" y="2103120"/>
            <a:ext cx="1572768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6F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+59 pts</a:t>
            </a:r>
            <a:endParaRPr lang="en-US" sz="2200" dirty="0"/>
          </a:p>
        </p:txBody>
      </p:sp>
      <p:sp>
        <p:nvSpPr>
          <p:cNvPr id="29" name="Text 27"/>
          <p:cNvSpPr/>
          <p:nvPr/>
        </p:nvSpPr>
        <p:spPr>
          <a:xfrm>
            <a:off x="3776472" y="2670048"/>
            <a:ext cx="1572768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50" dirty="0">
                <a:solidFill>
                  <a:srgbClr val="546E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4.5× more referral traffic</a:t>
            </a:r>
            <a:endParaRPr lang="en-US" sz="850" dirty="0"/>
          </a:p>
        </p:txBody>
      </p:sp>
      <p:sp>
        <p:nvSpPr>
          <p:cNvPr id="30" name="Shape 28"/>
          <p:cNvSpPr/>
          <p:nvPr/>
        </p:nvSpPr>
        <p:spPr>
          <a:xfrm>
            <a:off x="5504688" y="1188720"/>
            <a:ext cx="1664208" cy="411480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38100" dir="8100000">
              <a:srgbClr val="000000">
                <a:alpha val="18000"/>
              </a:srgbClr>
            </a:outerShdw>
          </a:effectLst>
        </p:spPr>
      </p:sp>
      <p:sp>
        <p:nvSpPr>
          <p:cNvPr id="31" name="Shape 29"/>
          <p:cNvSpPr/>
          <p:nvPr/>
        </p:nvSpPr>
        <p:spPr>
          <a:xfrm>
            <a:off x="5504688" y="1188720"/>
            <a:ext cx="1664208" cy="64008"/>
          </a:xfrm>
          <a:prstGeom prst="rect">
            <a:avLst/>
          </a:prstGeom>
          <a:solidFill>
            <a:srgbClr val="00897B"/>
          </a:solidFill>
          <a:ln/>
        </p:spPr>
      </p:sp>
      <p:sp>
        <p:nvSpPr>
          <p:cNvPr id="32" name="Text 30"/>
          <p:cNvSpPr/>
          <p:nvPr/>
        </p:nvSpPr>
        <p:spPr>
          <a:xfrm>
            <a:off x="5550408" y="1298448"/>
            <a:ext cx="1572768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00897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Slide 4</a:t>
            </a:r>
            <a:endParaRPr lang="en-US" sz="800" dirty="0"/>
          </a:p>
        </p:txBody>
      </p:sp>
      <p:sp>
        <p:nvSpPr>
          <p:cNvPr id="33" name="Text 31"/>
          <p:cNvSpPr/>
          <p:nvPr/>
        </p:nvSpPr>
        <p:spPr>
          <a:xfrm>
            <a:off x="5550408" y="1600200"/>
            <a:ext cx="1572768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A1A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Buying Visibility</a:t>
            </a:r>
            <a:endParaRPr lang="en-US" sz="900" dirty="0"/>
          </a:p>
        </p:txBody>
      </p:sp>
      <p:sp>
        <p:nvSpPr>
          <p:cNvPr id="34" name="Text 32"/>
          <p:cNvSpPr/>
          <p:nvPr/>
        </p:nvSpPr>
        <p:spPr>
          <a:xfrm>
            <a:off x="5550408" y="2103120"/>
            <a:ext cx="1572768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00897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+153%</a:t>
            </a:r>
            <a:endParaRPr lang="en-US" sz="2200" dirty="0"/>
          </a:p>
        </p:txBody>
      </p:sp>
      <p:sp>
        <p:nvSpPr>
          <p:cNvPr id="35" name="Text 33"/>
          <p:cNvSpPr/>
          <p:nvPr/>
        </p:nvSpPr>
        <p:spPr>
          <a:xfrm>
            <a:off x="5550408" y="2670048"/>
            <a:ext cx="1572768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50" dirty="0">
                <a:solidFill>
                  <a:srgbClr val="546E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Winning where it matters most</a:t>
            </a:r>
            <a:endParaRPr lang="en-US" sz="850" dirty="0"/>
          </a:p>
        </p:txBody>
      </p:sp>
      <p:sp>
        <p:nvSpPr>
          <p:cNvPr id="36" name="Shape 34"/>
          <p:cNvSpPr/>
          <p:nvPr/>
        </p:nvSpPr>
        <p:spPr>
          <a:xfrm>
            <a:off x="7278624" y="1188720"/>
            <a:ext cx="1664208" cy="411480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38100" dir="8100000">
              <a:srgbClr val="000000">
                <a:alpha val="18000"/>
              </a:srgbClr>
            </a:outerShdw>
          </a:effectLst>
        </p:spPr>
      </p:sp>
      <p:sp>
        <p:nvSpPr>
          <p:cNvPr id="37" name="Shape 35"/>
          <p:cNvSpPr/>
          <p:nvPr/>
        </p:nvSpPr>
        <p:spPr>
          <a:xfrm>
            <a:off x="7278624" y="1188720"/>
            <a:ext cx="1664208" cy="64008"/>
          </a:xfrm>
          <a:prstGeom prst="rect">
            <a:avLst/>
          </a:prstGeom>
          <a:solidFill>
            <a:srgbClr val="2E7D32"/>
          </a:solidFill>
          <a:ln/>
        </p:spPr>
      </p:sp>
      <p:sp>
        <p:nvSpPr>
          <p:cNvPr id="38" name="Text 36"/>
          <p:cNvSpPr/>
          <p:nvPr/>
        </p:nvSpPr>
        <p:spPr>
          <a:xfrm>
            <a:off x="7324344" y="1298448"/>
            <a:ext cx="1572768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b="1" dirty="0">
                <a:solidFill>
                  <a:srgbClr val="2E7D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Slide 5</a:t>
            </a:r>
            <a:endParaRPr lang="en-US" sz="800" dirty="0"/>
          </a:p>
        </p:txBody>
      </p:sp>
      <p:sp>
        <p:nvSpPr>
          <p:cNvPr id="39" name="Text 37"/>
          <p:cNvSpPr/>
          <p:nvPr/>
        </p:nvSpPr>
        <p:spPr>
          <a:xfrm>
            <a:off x="7324344" y="1600200"/>
            <a:ext cx="1572768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A1A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AI-Attributed Revenue</a:t>
            </a:r>
            <a:endParaRPr lang="en-US" sz="900" dirty="0"/>
          </a:p>
        </p:txBody>
      </p:sp>
      <p:sp>
        <p:nvSpPr>
          <p:cNvPr id="40" name="Text 38"/>
          <p:cNvSpPr/>
          <p:nvPr/>
        </p:nvSpPr>
        <p:spPr>
          <a:xfrm>
            <a:off x="7324344" y="2103120"/>
            <a:ext cx="1572768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2E7D3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+32%</a:t>
            </a:r>
            <a:endParaRPr lang="en-US" sz="2200" dirty="0"/>
          </a:p>
        </p:txBody>
      </p:sp>
      <p:sp>
        <p:nvSpPr>
          <p:cNvPr id="41" name="Text 39"/>
          <p:cNvSpPr/>
          <p:nvPr/>
        </p:nvSpPr>
        <p:spPr>
          <a:xfrm>
            <a:off x="7324344" y="2670048"/>
            <a:ext cx="1572768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50" dirty="0">
                <a:solidFill>
                  <a:srgbClr val="546E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6.2× ROI on AI investment</a:t>
            </a:r>
            <a:endParaRPr lang="en-US" sz="850" dirty="0"/>
          </a:p>
        </p:txBody>
      </p:sp>
      <p:sp>
        <p:nvSpPr>
          <p:cNvPr id="42" name="Shape 40"/>
          <p:cNvSpPr/>
          <p:nvPr/>
        </p:nvSpPr>
        <p:spPr>
          <a:xfrm>
            <a:off x="182880" y="5440680"/>
            <a:ext cx="8778240" cy="822960"/>
          </a:xfrm>
          <a:prstGeom prst="rect">
            <a:avLst/>
          </a:prstGeom>
          <a:solidFill>
            <a:srgbClr val="1A1A2E"/>
          </a:solidFill>
          <a:ln/>
        </p:spPr>
      </p:sp>
      <p:sp>
        <p:nvSpPr>
          <p:cNvPr id="43" name="Text 41"/>
          <p:cNvSpPr/>
          <p:nvPr/>
        </p:nvSpPr>
        <p:spPr>
          <a:xfrm>
            <a:off x="365760" y="5486400"/>
            <a:ext cx="841248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OUTCOME: Board approved 3× budget increase for AI initiatives. CMO now leads monthly AI metrics review. Buying-intent visibility up 153%.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1A1A2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09728" cy="5143500"/>
          </a:xfrm>
          <a:prstGeom prst="rect">
            <a:avLst/>
          </a:prstGeom>
          <a:solidFill>
            <a:srgbClr val="00897B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0"/>
            <a:ext cx="9144000" cy="73152"/>
          </a:xfrm>
          <a:prstGeom prst="rect">
            <a:avLst/>
          </a:prstGeom>
          <a:solidFill>
            <a:srgbClr val="00BFA5"/>
          </a:solidFill>
          <a:ln/>
        </p:spPr>
      </p:sp>
      <p:sp>
        <p:nvSpPr>
          <p:cNvPr id="4" name="Text 2"/>
          <p:cNvSpPr/>
          <p:nvPr/>
        </p:nvSpPr>
        <p:spPr>
          <a:xfrm>
            <a:off x="365760" y="182880"/>
            <a:ext cx="2743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0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UltraScout AI</a:t>
            </a:r>
            <a:endParaRPr lang="en-US" sz="1400" dirty="0"/>
          </a:p>
        </p:txBody>
      </p:sp>
      <p:sp>
        <p:nvSpPr>
          <p:cNvPr id="5" name="Text 3"/>
          <p:cNvSpPr/>
          <p:nvPr/>
        </p:nvSpPr>
        <p:spPr>
          <a:xfrm>
            <a:off x="365760" y="914400"/>
            <a:ext cx="84124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Your next steps</a:t>
            </a:r>
            <a:endParaRPr lang="en-US" sz="3600" dirty="0"/>
          </a:p>
        </p:txBody>
      </p:sp>
      <p:sp>
        <p:nvSpPr>
          <p:cNvPr id="6" name="Text 4"/>
          <p:cNvSpPr/>
          <p:nvPr/>
        </p:nvSpPr>
        <p:spPr>
          <a:xfrm>
            <a:off x="365760" y="1481328"/>
            <a:ext cx="84124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00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Start measuring AI's real impact on your business today.</a:t>
            </a:r>
            <a:endParaRPr lang="en-US" sz="1600" dirty="0"/>
          </a:p>
        </p:txBody>
      </p:sp>
      <p:sp>
        <p:nvSpPr>
          <p:cNvPr id="7" name="Shape 5"/>
          <p:cNvSpPr/>
          <p:nvPr/>
        </p:nvSpPr>
        <p:spPr>
          <a:xfrm>
            <a:off x="365760" y="1965960"/>
            <a:ext cx="8412480" cy="27432"/>
          </a:xfrm>
          <a:prstGeom prst="rect">
            <a:avLst/>
          </a:prstGeom>
          <a:solidFill>
            <a:srgbClr val="00897B"/>
          </a:solidFill>
          <a:ln/>
        </p:spPr>
      </p:sp>
      <p:sp>
        <p:nvSpPr>
          <p:cNvPr id="8" name="Shape 6"/>
          <p:cNvSpPr/>
          <p:nvPr/>
        </p:nvSpPr>
        <p:spPr>
          <a:xfrm>
            <a:off x="365760" y="2194560"/>
            <a:ext cx="8412480" cy="1097280"/>
          </a:xfrm>
          <a:prstGeom prst="rect">
            <a:avLst/>
          </a:prstGeom>
          <a:solidFill>
            <a:srgbClr val="0D1B2A"/>
          </a:solidFill>
          <a:ln/>
        </p:spPr>
      </p:sp>
      <p:sp>
        <p:nvSpPr>
          <p:cNvPr id="9" name="Shape 7"/>
          <p:cNvSpPr/>
          <p:nvPr/>
        </p:nvSpPr>
        <p:spPr>
          <a:xfrm>
            <a:off x="365760" y="2194560"/>
            <a:ext cx="73152" cy="1097280"/>
          </a:xfrm>
          <a:prstGeom prst="rect">
            <a:avLst/>
          </a:prstGeom>
          <a:solidFill>
            <a:srgbClr val="00897B"/>
          </a:solidFill>
          <a:ln/>
        </p:spPr>
      </p:sp>
      <p:sp>
        <p:nvSpPr>
          <p:cNvPr id="10" name="Text 8"/>
          <p:cNvSpPr/>
          <p:nvPr/>
        </p:nvSpPr>
        <p:spPr>
          <a:xfrm>
            <a:off x="548640" y="2240280"/>
            <a:ext cx="5486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0897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01</a:t>
            </a:r>
            <a:endParaRPr lang="en-US" sz="2200" dirty="0"/>
          </a:p>
        </p:txBody>
      </p:sp>
      <p:sp>
        <p:nvSpPr>
          <p:cNvPr id="11" name="Text 9"/>
          <p:cNvSpPr/>
          <p:nvPr/>
        </p:nvSpPr>
        <p:spPr>
          <a:xfrm>
            <a:off x="1188720" y="2267712"/>
            <a:ext cx="74066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Get Your AI Influence Score — Free</a:t>
            </a:r>
            <a:endParaRPr lang="en-US" sz="1300" dirty="0"/>
          </a:p>
        </p:txBody>
      </p:sp>
      <p:sp>
        <p:nvSpPr>
          <p:cNvPr id="12" name="Text 10"/>
          <p:cNvSpPr/>
          <p:nvPr/>
        </p:nvSpPr>
        <p:spPr>
          <a:xfrm>
            <a:off x="1188720" y="2633472"/>
            <a:ext cx="74066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546E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See your current score and share of voice at ultrascout.ai/free-ai-visibility-checker-tool</a:t>
            </a:r>
            <a:endParaRPr lang="en-US" sz="1000" dirty="0"/>
          </a:p>
        </p:txBody>
      </p:sp>
      <p:sp>
        <p:nvSpPr>
          <p:cNvPr id="13" name="Shape 11"/>
          <p:cNvSpPr/>
          <p:nvPr/>
        </p:nvSpPr>
        <p:spPr>
          <a:xfrm>
            <a:off x="365760" y="3429000"/>
            <a:ext cx="8412480" cy="1097280"/>
          </a:xfrm>
          <a:prstGeom prst="rect">
            <a:avLst/>
          </a:prstGeom>
          <a:solidFill>
            <a:srgbClr val="0D1B2A"/>
          </a:solidFill>
          <a:ln/>
        </p:spPr>
      </p:sp>
      <p:sp>
        <p:nvSpPr>
          <p:cNvPr id="14" name="Shape 12"/>
          <p:cNvSpPr/>
          <p:nvPr/>
        </p:nvSpPr>
        <p:spPr>
          <a:xfrm>
            <a:off x="365760" y="3429000"/>
            <a:ext cx="73152" cy="1097280"/>
          </a:xfrm>
          <a:prstGeom prst="rect">
            <a:avLst/>
          </a:prstGeom>
          <a:solidFill>
            <a:srgbClr val="00897B"/>
          </a:solidFill>
          <a:ln/>
        </p:spPr>
      </p:sp>
      <p:sp>
        <p:nvSpPr>
          <p:cNvPr id="15" name="Text 13"/>
          <p:cNvSpPr/>
          <p:nvPr/>
        </p:nvSpPr>
        <p:spPr>
          <a:xfrm>
            <a:off x="548640" y="3474720"/>
            <a:ext cx="5486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0897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02</a:t>
            </a:r>
            <a:endParaRPr lang="en-US" sz="2200" dirty="0"/>
          </a:p>
        </p:txBody>
      </p:sp>
      <p:sp>
        <p:nvSpPr>
          <p:cNvPr id="16" name="Text 14"/>
          <p:cNvSpPr/>
          <p:nvPr/>
        </p:nvSpPr>
        <p:spPr>
          <a:xfrm>
            <a:off x="1188720" y="3502152"/>
            <a:ext cx="74066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Download This Template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1188720" y="3867912"/>
            <a:ext cx="74066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546E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Customise these slides with your real data. ultrascout.ai/downloads/ai-metrics-board-template.pptx</a:t>
            </a:r>
            <a:endParaRPr lang="en-US" sz="1000" dirty="0"/>
          </a:p>
        </p:txBody>
      </p:sp>
      <p:sp>
        <p:nvSpPr>
          <p:cNvPr id="18" name="Shape 16"/>
          <p:cNvSpPr/>
          <p:nvPr/>
        </p:nvSpPr>
        <p:spPr>
          <a:xfrm>
            <a:off x="365760" y="4663440"/>
            <a:ext cx="8412480" cy="1097280"/>
          </a:xfrm>
          <a:prstGeom prst="rect">
            <a:avLst/>
          </a:prstGeom>
          <a:solidFill>
            <a:srgbClr val="0D1B2A"/>
          </a:solidFill>
          <a:ln/>
        </p:spPr>
      </p:sp>
      <p:sp>
        <p:nvSpPr>
          <p:cNvPr id="19" name="Shape 17"/>
          <p:cNvSpPr/>
          <p:nvPr/>
        </p:nvSpPr>
        <p:spPr>
          <a:xfrm>
            <a:off x="365760" y="4663440"/>
            <a:ext cx="73152" cy="1097280"/>
          </a:xfrm>
          <a:prstGeom prst="rect">
            <a:avLst/>
          </a:prstGeom>
          <a:solidFill>
            <a:srgbClr val="00897B"/>
          </a:solidFill>
          <a:ln/>
        </p:spPr>
      </p:sp>
      <p:sp>
        <p:nvSpPr>
          <p:cNvPr id="20" name="Text 18"/>
          <p:cNvSpPr/>
          <p:nvPr/>
        </p:nvSpPr>
        <p:spPr>
          <a:xfrm>
            <a:off x="548640" y="4709160"/>
            <a:ext cx="5486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0897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03</a:t>
            </a:r>
            <a:endParaRPr lang="en-US" sz="2200" dirty="0"/>
          </a:p>
        </p:txBody>
      </p:sp>
      <p:sp>
        <p:nvSpPr>
          <p:cNvPr id="21" name="Text 19"/>
          <p:cNvSpPr/>
          <p:nvPr/>
        </p:nvSpPr>
        <p:spPr>
          <a:xfrm>
            <a:off x="1188720" y="4736592"/>
            <a:ext cx="74066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Book an Executive Briefing</a:t>
            </a:r>
            <a:endParaRPr lang="en-US" sz="1300" dirty="0"/>
          </a:p>
        </p:txBody>
      </p:sp>
      <p:sp>
        <p:nvSpPr>
          <p:cNvPr id="22" name="Text 20"/>
          <p:cNvSpPr/>
          <p:nvPr/>
        </p:nvSpPr>
        <p:spPr>
          <a:xfrm>
            <a:off x="1188720" y="5102352"/>
            <a:ext cx="740664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546E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Private 60-min session with Yuliya on AI metrics for your leadership team. ultrascout.ai/demo</a:t>
            </a:r>
            <a:endParaRPr lang="en-US" sz="1000" dirty="0"/>
          </a:p>
        </p:txBody>
      </p:sp>
      <p:sp>
        <p:nvSpPr>
          <p:cNvPr id="23" name="Text 21"/>
          <p:cNvSpPr/>
          <p:nvPr/>
        </p:nvSpPr>
        <p:spPr>
          <a:xfrm>
            <a:off x="365760" y="6263640"/>
            <a:ext cx="84124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546E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© 2026 UltraScout AI  |  ultrascout.ai  |  linkedin.com/in/yuliyaai  |  x.com/YHalavachova</a:t>
            </a:r>
            <a:endParaRPr lang="en-US" sz="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8FAF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05840"/>
          </a:xfrm>
          <a:prstGeom prst="rect">
            <a:avLst/>
          </a:prstGeom>
          <a:solidFill>
            <a:srgbClr val="1A1A2E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1005840"/>
            <a:ext cx="9144000" cy="36576"/>
          </a:xfrm>
          <a:prstGeom prst="rect">
            <a:avLst/>
          </a:prstGeom>
          <a:solidFill>
            <a:srgbClr val="00BFA5"/>
          </a:solidFill>
          <a:ln/>
        </p:spPr>
      </p:sp>
      <p:sp>
        <p:nvSpPr>
          <p:cNvPr id="4" name="Text 2"/>
          <p:cNvSpPr/>
          <p:nvPr/>
        </p:nvSpPr>
        <p:spPr>
          <a:xfrm>
            <a:off x="274320" y="91440"/>
            <a:ext cx="2286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0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UltraScout AI</a:t>
            </a:r>
            <a:endParaRPr lang="en-US" sz="1400" dirty="0"/>
          </a:p>
        </p:txBody>
      </p:sp>
      <p:sp>
        <p:nvSpPr>
          <p:cNvPr id="5" name="Text 3"/>
          <p:cNvSpPr/>
          <p:nvPr/>
        </p:nvSpPr>
        <p:spPr>
          <a:xfrm>
            <a:off x="274320" y="457200"/>
            <a:ext cx="2286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546E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ultrascout.ai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2743200" y="73152"/>
            <a:ext cx="50292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Measurement Challenge</a:t>
            </a:r>
            <a:endParaRPr lang="en-US" sz="2200" dirty="0"/>
          </a:p>
        </p:txBody>
      </p:sp>
      <p:sp>
        <p:nvSpPr>
          <p:cNvPr id="7" name="Text 5"/>
          <p:cNvSpPr/>
          <p:nvPr/>
        </p:nvSpPr>
        <p:spPr>
          <a:xfrm>
            <a:off x="2743200" y="576072"/>
            <a:ext cx="5029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0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Why old metrics no longer tell the full story</a:t>
            </a:r>
            <a:endParaRPr lang="en-US" sz="1000" dirty="0"/>
          </a:p>
        </p:txBody>
      </p:sp>
      <p:sp>
        <p:nvSpPr>
          <p:cNvPr id="8" name="Text 6"/>
          <p:cNvSpPr/>
          <p:nvPr/>
        </p:nvSpPr>
        <p:spPr>
          <a:xfrm>
            <a:off x="8046720" y="320040"/>
            <a:ext cx="1371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546E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07 March 2026</a:t>
            </a:r>
            <a:endParaRPr lang="en-US" sz="900" dirty="0"/>
          </a:p>
        </p:txBody>
      </p:sp>
      <p:sp>
        <p:nvSpPr>
          <p:cNvPr id="9" name="Shape 7"/>
          <p:cNvSpPr/>
          <p:nvPr/>
        </p:nvSpPr>
        <p:spPr>
          <a:xfrm>
            <a:off x="0" y="6492240"/>
            <a:ext cx="9144000" cy="365760"/>
          </a:xfrm>
          <a:prstGeom prst="rect">
            <a:avLst/>
          </a:prstGeom>
          <a:solidFill>
            <a:srgbClr val="1A1A2E"/>
          </a:solidFill>
          <a:ln/>
        </p:spPr>
      </p:sp>
      <p:sp>
        <p:nvSpPr>
          <p:cNvPr id="10" name="Text 8"/>
          <p:cNvSpPr/>
          <p:nvPr/>
        </p:nvSpPr>
        <p:spPr>
          <a:xfrm>
            <a:off x="182880" y="6537960"/>
            <a:ext cx="73152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00" dirty="0">
                <a:solidFill>
                  <a:srgbClr val="546E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ultrascout.ai/downloads/ai-metrics-board-template.pptx  |  © 2026 UltraScout AI</a:t>
            </a:r>
            <a:endParaRPr lang="en-US" sz="700" dirty="0"/>
          </a:p>
        </p:txBody>
      </p:sp>
      <p:sp>
        <p:nvSpPr>
          <p:cNvPr id="11" name="Text 9"/>
          <p:cNvSpPr/>
          <p:nvPr/>
        </p:nvSpPr>
        <p:spPr>
          <a:xfrm>
            <a:off x="8686800" y="6537960"/>
            <a:ext cx="2743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00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  <p:sp>
        <p:nvSpPr>
          <p:cNvPr id="12" name="Shape 10"/>
          <p:cNvSpPr/>
          <p:nvPr/>
        </p:nvSpPr>
        <p:spPr>
          <a:xfrm>
            <a:off x="182880" y="1143000"/>
            <a:ext cx="4389120" cy="521208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38100" dir="8100000">
              <a:srgbClr val="000000">
                <a:alpha val="18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182880" y="1143000"/>
            <a:ext cx="4389120" cy="54864"/>
          </a:xfrm>
          <a:prstGeom prst="rect">
            <a:avLst/>
          </a:prstGeom>
          <a:solidFill>
            <a:srgbClr val="FF6F00"/>
          </a:solidFill>
          <a:ln/>
        </p:spPr>
      </p:sp>
      <p:sp>
        <p:nvSpPr>
          <p:cNvPr id="14" name="Text 12"/>
          <p:cNvSpPr/>
          <p:nvPr/>
        </p:nvSpPr>
        <p:spPr>
          <a:xfrm>
            <a:off x="320040" y="1261872"/>
            <a:ext cx="4114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FF6F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PROBLEM</a:t>
            </a:r>
            <a:endParaRPr lang="en-US" sz="1000" dirty="0"/>
          </a:p>
        </p:txBody>
      </p:sp>
      <p:sp>
        <p:nvSpPr>
          <p:cNvPr id="15" name="Text 13"/>
          <p:cNvSpPr/>
          <p:nvPr/>
        </p:nvSpPr>
        <p:spPr>
          <a:xfrm>
            <a:off x="320040" y="1572768"/>
            <a:ext cx="4114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spcAft>
                <a:spcPts val="600"/>
              </a:spcAft>
              <a:buNone/>
            </a:pPr>
            <a:r>
              <a:rPr lang="en-US" sz="1100" dirty="0">
                <a:solidFill>
                  <a:srgbClr val="0D1B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Over 60% of searches result in zero clicks. Customers discover brands through AI assistants without ever visiting a website — until they're ready to buy.</a:t>
            </a:r>
            <a:endParaRPr lang="en-US" sz="1100" dirty="0"/>
          </a:p>
          <a:p>
            <a:pPr indent="0" marL="0">
              <a:spcAft>
                <a:spcPts val="600"/>
              </a:spcAft>
              <a:buNone/>
            </a:pPr>
            <a:endParaRPr lang="en-US" sz="1100" dirty="0"/>
          </a:p>
          <a:p>
            <a:pPr indent="0" marL="0">
              <a:spcAft>
                <a:spcPts val="600"/>
              </a:spcAft>
              <a:buNone/>
            </a:pPr>
            <a:r>
              <a:rPr lang="en-US" sz="1100" dirty="0">
                <a:solidFill>
                  <a:srgbClr val="0D1B2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Traditional metrics (traffic, rankings, clicks) no longer capture reality. Yet boards still demand accountability.</a:t>
            </a:r>
            <a:endParaRPr lang="en-US" sz="1100" dirty="0"/>
          </a:p>
        </p:txBody>
      </p:sp>
      <p:sp>
        <p:nvSpPr>
          <p:cNvPr id="16" name="Text 14"/>
          <p:cNvSpPr/>
          <p:nvPr/>
        </p:nvSpPr>
        <p:spPr>
          <a:xfrm>
            <a:off x="320040" y="3063240"/>
            <a:ext cx="4114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00897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SOLUTION</a:t>
            </a:r>
            <a:endParaRPr lang="en-US" sz="1000" dirty="0"/>
          </a:p>
        </p:txBody>
      </p:sp>
      <p:sp>
        <p:nvSpPr>
          <p:cNvPr id="17" name="Text 15"/>
          <p:cNvSpPr/>
          <p:nvPr/>
        </p:nvSpPr>
        <p:spPr>
          <a:xfrm>
            <a:off x="320040" y="3364992"/>
            <a:ext cx="4114800" cy="11887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spcAft>
                <a:spcPts val="400"/>
              </a:spcAft>
              <a:buNone/>
            </a:pPr>
            <a:r>
              <a:rPr lang="en-US" sz="1100" dirty="0">
                <a:solidFill>
                  <a:srgbClr val="1A1A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 board-ready metrics that actually measure AI influence.</a:t>
            </a:r>
            <a:endParaRPr lang="en-US" sz="1100" dirty="0"/>
          </a:p>
          <a:p>
            <a:pPr indent="0" marL="0">
              <a:spcAft>
                <a:spcPts val="400"/>
              </a:spcAft>
              <a:buNone/>
            </a:pPr>
            <a:endParaRPr lang="en-US" sz="1100" dirty="0"/>
          </a:p>
          <a:p>
            <a:pPr indent="0" marL="0">
              <a:spcAft>
                <a:spcPts val="400"/>
              </a:spcAft>
              <a:buNone/>
            </a:pPr>
            <a:r>
              <a:rPr lang="en-US" sz="1100" dirty="0">
                <a:solidFill>
                  <a:srgbClr val="1A1A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Simple enough for a 30-minute board update.</a:t>
            </a:r>
            <a:endParaRPr lang="en-US" sz="1100" dirty="0"/>
          </a:p>
          <a:p>
            <a:pPr indent="0" marL="0">
              <a:spcAft>
                <a:spcPts val="400"/>
              </a:spcAft>
              <a:buNone/>
            </a:pPr>
            <a:r>
              <a:rPr lang="en-US" sz="1100" dirty="0">
                <a:solidFill>
                  <a:srgbClr val="1A1A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Rigorous enough for investment decisions.</a:t>
            </a:r>
            <a:endParaRPr lang="en-US" sz="1100" dirty="0"/>
          </a:p>
        </p:txBody>
      </p:sp>
      <p:sp>
        <p:nvSpPr>
          <p:cNvPr id="18" name="Shape 16"/>
          <p:cNvSpPr/>
          <p:nvPr/>
        </p:nvSpPr>
        <p:spPr>
          <a:xfrm>
            <a:off x="4846320" y="1188720"/>
            <a:ext cx="4114800" cy="1508760"/>
          </a:xfrm>
          <a:prstGeom prst="rect">
            <a:avLst/>
          </a:prstGeom>
          <a:solidFill>
            <a:srgbClr val="E0F2F1"/>
          </a:solidFill>
          <a:ln/>
          <a:effectLst>
            <a:outerShdw sx="100000" sy="100000" kx="0" ky="0" algn="bl" rotWithShape="0" blurRad="76200" dist="38100" dir="8100000">
              <a:srgbClr val="000000">
                <a:alpha val="18000"/>
              </a:srgbClr>
            </a:outerShdw>
          </a:effectLst>
        </p:spPr>
      </p:sp>
      <p:sp>
        <p:nvSpPr>
          <p:cNvPr id="19" name="Shape 17"/>
          <p:cNvSpPr/>
          <p:nvPr/>
        </p:nvSpPr>
        <p:spPr>
          <a:xfrm>
            <a:off x="4846320" y="1188720"/>
            <a:ext cx="4114800" cy="54864"/>
          </a:xfrm>
          <a:prstGeom prst="rect">
            <a:avLst/>
          </a:prstGeom>
          <a:solidFill>
            <a:srgbClr val="00897B"/>
          </a:solidFill>
          <a:ln/>
        </p:spPr>
      </p:sp>
      <p:sp>
        <p:nvSpPr>
          <p:cNvPr id="20" name="Text 18"/>
          <p:cNvSpPr/>
          <p:nvPr/>
        </p:nvSpPr>
        <p:spPr>
          <a:xfrm>
            <a:off x="4937760" y="1325880"/>
            <a:ext cx="39319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00897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60%</a:t>
            </a:r>
            <a:endParaRPr lang="en-US" sz="2800" dirty="0"/>
          </a:p>
        </p:txBody>
      </p:sp>
      <p:sp>
        <p:nvSpPr>
          <p:cNvPr id="21" name="Text 19"/>
          <p:cNvSpPr/>
          <p:nvPr/>
        </p:nvSpPr>
        <p:spPr>
          <a:xfrm>
            <a:off x="4937760" y="1783080"/>
            <a:ext cx="39319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1A1A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of searches result in zero clicks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4892040" y="1993392"/>
            <a:ext cx="402336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546E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SEO Works / ONS, 2025</a:t>
            </a:r>
            <a:endParaRPr lang="en-US" sz="800" dirty="0"/>
          </a:p>
        </p:txBody>
      </p:sp>
      <p:sp>
        <p:nvSpPr>
          <p:cNvPr id="23" name="Shape 21"/>
          <p:cNvSpPr/>
          <p:nvPr/>
        </p:nvSpPr>
        <p:spPr>
          <a:xfrm>
            <a:off x="4846320" y="2880360"/>
            <a:ext cx="4114800" cy="1508760"/>
          </a:xfrm>
          <a:prstGeom prst="rect">
            <a:avLst/>
          </a:prstGeom>
          <a:solidFill>
            <a:srgbClr val="E0F2F1"/>
          </a:solidFill>
          <a:ln/>
          <a:effectLst>
            <a:outerShdw sx="100000" sy="100000" kx="0" ky="0" algn="bl" rotWithShape="0" blurRad="76200" dist="38100" dir="8100000">
              <a:srgbClr val="000000">
                <a:alpha val="18000"/>
              </a:srgbClr>
            </a:outerShdw>
          </a:effectLst>
        </p:spPr>
      </p:sp>
      <p:sp>
        <p:nvSpPr>
          <p:cNvPr id="24" name="Shape 22"/>
          <p:cNvSpPr/>
          <p:nvPr/>
        </p:nvSpPr>
        <p:spPr>
          <a:xfrm>
            <a:off x="4846320" y="2880360"/>
            <a:ext cx="4114800" cy="54864"/>
          </a:xfrm>
          <a:prstGeom prst="rect">
            <a:avLst/>
          </a:prstGeom>
          <a:solidFill>
            <a:srgbClr val="00897B"/>
          </a:solidFill>
          <a:ln/>
        </p:spPr>
      </p:sp>
      <p:sp>
        <p:nvSpPr>
          <p:cNvPr id="25" name="Text 23"/>
          <p:cNvSpPr/>
          <p:nvPr/>
        </p:nvSpPr>
        <p:spPr>
          <a:xfrm>
            <a:off x="4937760" y="3017520"/>
            <a:ext cx="39319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00897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800" dirty="0"/>
          </a:p>
        </p:txBody>
      </p:sp>
      <p:sp>
        <p:nvSpPr>
          <p:cNvPr id="26" name="Text 24"/>
          <p:cNvSpPr/>
          <p:nvPr/>
        </p:nvSpPr>
        <p:spPr>
          <a:xfrm>
            <a:off x="4937760" y="3474720"/>
            <a:ext cx="39319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1A1A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board-ready metrics in this guide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4892040" y="3685032"/>
            <a:ext cx="402336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546E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Replace outdated KPIs</a:t>
            </a:r>
            <a:endParaRPr lang="en-US" sz="800" dirty="0"/>
          </a:p>
        </p:txBody>
      </p:sp>
      <p:sp>
        <p:nvSpPr>
          <p:cNvPr id="28" name="Shape 26"/>
          <p:cNvSpPr/>
          <p:nvPr/>
        </p:nvSpPr>
        <p:spPr>
          <a:xfrm>
            <a:off x="4846320" y="4572000"/>
            <a:ext cx="4114800" cy="1508760"/>
          </a:xfrm>
          <a:prstGeom prst="rect">
            <a:avLst/>
          </a:prstGeom>
          <a:solidFill>
            <a:srgbClr val="E0F2F1"/>
          </a:solidFill>
          <a:ln/>
          <a:effectLst>
            <a:outerShdw sx="100000" sy="100000" kx="0" ky="0" algn="bl" rotWithShape="0" blurRad="76200" dist="38100" dir="8100000">
              <a:srgbClr val="000000">
                <a:alpha val="18000"/>
              </a:srgbClr>
            </a:outerShdw>
          </a:effectLst>
        </p:spPr>
      </p:sp>
      <p:sp>
        <p:nvSpPr>
          <p:cNvPr id="29" name="Shape 27"/>
          <p:cNvSpPr/>
          <p:nvPr/>
        </p:nvSpPr>
        <p:spPr>
          <a:xfrm>
            <a:off x="4846320" y="4572000"/>
            <a:ext cx="4114800" cy="54864"/>
          </a:xfrm>
          <a:prstGeom prst="rect">
            <a:avLst/>
          </a:prstGeom>
          <a:solidFill>
            <a:srgbClr val="00897B"/>
          </a:solidFill>
          <a:ln/>
        </p:spPr>
      </p:sp>
      <p:sp>
        <p:nvSpPr>
          <p:cNvPr id="30" name="Text 28"/>
          <p:cNvSpPr/>
          <p:nvPr/>
        </p:nvSpPr>
        <p:spPr>
          <a:xfrm>
            <a:off x="4937760" y="4709160"/>
            <a:ext cx="39319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00897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6.2×</a:t>
            </a:r>
            <a:endParaRPr lang="en-US" sz="2800" dirty="0"/>
          </a:p>
        </p:txBody>
      </p:sp>
      <p:sp>
        <p:nvSpPr>
          <p:cNvPr id="31" name="Text 29"/>
          <p:cNvSpPr/>
          <p:nvPr/>
        </p:nvSpPr>
        <p:spPr>
          <a:xfrm>
            <a:off x="4937760" y="5166360"/>
            <a:ext cx="39319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1A1A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ROI from AI visibility investment</a:t>
            </a:r>
            <a:endParaRPr lang="en-US" sz="1000" dirty="0"/>
          </a:p>
        </p:txBody>
      </p:sp>
      <p:sp>
        <p:nvSpPr>
          <p:cNvPr id="32" name="Text 30"/>
          <p:cNvSpPr/>
          <p:nvPr/>
        </p:nvSpPr>
        <p:spPr>
          <a:xfrm>
            <a:off x="4892040" y="5376672"/>
            <a:ext cx="402336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546E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Case study result</a:t>
            </a:r>
            <a:endParaRPr lang="en-US" sz="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8FAF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05840"/>
          </a:xfrm>
          <a:prstGeom prst="rect">
            <a:avLst/>
          </a:prstGeom>
          <a:solidFill>
            <a:srgbClr val="1A1A2E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1005840"/>
            <a:ext cx="9144000" cy="36576"/>
          </a:xfrm>
          <a:prstGeom prst="rect">
            <a:avLst/>
          </a:prstGeom>
          <a:solidFill>
            <a:srgbClr val="00BFA5"/>
          </a:solidFill>
          <a:ln/>
        </p:spPr>
      </p:sp>
      <p:sp>
        <p:nvSpPr>
          <p:cNvPr id="4" name="Text 2"/>
          <p:cNvSpPr/>
          <p:nvPr/>
        </p:nvSpPr>
        <p:spPr>
          <a:xfrm>
            <a:off x="274320" y="91440"/>
            <a:ext cx="2286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0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UltraScout AI</a:t>
            </a:r>
            <a:endParaRPr lang="en-US" sz="1400" dirty="0"/>
          </a:p>
        </p:txBody>
      </p:sp>
      <p:sp>
        <p:nvSpPr>
          <p:cNvPr id="5" name="Text 3"/>
          <p:cNvSpPr/>
          <p:nvPr/>
        </p:nvSpPr>
        <p:spPr>
          <a:xfrm>
            <a:off x="274320" y="457200"/>
            <a:ext cx="2286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546E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ultrascout.ai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2743200" y="73152"/>
            <a:ext cx="50292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5 Board-Ready AI Metrics</a:t>
            </a:r>
            <a:endParaRPr lang="en-US" sz="2200" dirty="0"/>
          </a:p>
        </p:txBody>
      </p:sp>
      <p:sp>
        <p:nvSpPr>
          <p:cNvPr id="7" name="Text 5"/>
          <p:cNvSpPr/>
          <p:nvPr/>
        </p:nvSpPr>
        <p:spPr>
          <a:xfrm>
            <a:off x="2743200" y="576072"/>
            <a:ext cx="5029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0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 complete picture of AI influence</a:t>
            </a:r>
            <a:endParaRPr lang="en-US" sz="1000" dirty="0"/>
          </a:p>
        </p:txBody>
      </p:sp>
      <p:sp>
        <p:nvSpPr>
          <p:cNvPr id="8" name="Text 6"/>
          <p:cNvSpPr/>
          <p:nvPr/>
        </p:nvSpPr>
        <p:spPr>
          <a:xfrm>
            <a:off x="8046720" y="320040"/>
            <a:ext cx="1371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546E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07 March 2026</a:t>
            </a:r>
            <a:endParaRPr lang="en-US" sz="900" dirty="0"/>
          </a:p>
        </p:txBody>
      </p:sp>
      <p:sp>
        <p:nvSpPr>
          <p:cNvPr id="9" name="Shape 7"/>
          <p:cNvSpPr/>
          <p:nvPr/>
        </p:nvSpPr>
        <p:spPr>
          <a:xfrm>
            <a:off x="0" y="6492240"/>
            <a:ext cx="9144000" cy="365760"/>
          </a:xfrm>
          <a:prstGeom prst="rect">
            <a:avLst/>
          </a:prstGeom>
          <a:solidFill>
            <a:srgbClr val="1A1A2E"/>
          </a:solidFill>
          <a:ln/>
        </p:spPr>
      </p:sp>
      <p:sp>
        <p:nvSpPr>
          <p:cNvPr id="10" name="Text 8"/>
          <p:cNvSpPr/>
          <p:nvPr/>
        </p:nvSpPr>
        <p:spPr>
          <a:xfrm>
            <a:off x="182880" y="6537960"/>
            <a:ext cx="73152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00" dirty="0">
                <a:solidFill>
                  <a:srgbClr val="546E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ultrascout.ai/downloads/ai-metrics-board-template.pptx  |  © 2026 UltraScout AI</a:t>
            </a:r>
            <a:endParaRPr lang="en-US" sz="700" dirty="0"/>
          </a:p>
        </p:txBody>
      </p:sp>
      <p:sp>
        <p:nvSpPr>
          <p:cNvPr id="11" name="Text 9"/>
          <p:cNvSpPr/>
          <p:nvPr/>
        </p:nvSpPr>
        <p:spPr>
          <a:xfrm>
            <a:off x="8686800" y="6537960"/>
            <a:ext cx="2743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00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12" name="Shape 10"/>
          <p:cNvSpPr/>
          <p:nvPr/>
        </p:nvSpPr>
        <p:spPr>
          <a:xfrm>
            <a:off x="182880" y="1188720"/>
            <a:ext cx="4297680" cy="160020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38100" dir="8100000">
              <a:srgbClr val="000000">
                <a:alpha val="18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182880" y="1188720"/>
            <a:ext cx="64008" cy="1600200"/>
          </a:xfrm>
          <a:prstGeom prst="rect">
            <a:avLst/>
          </a:prstGeom>
          <a:solidFill>
            <a:srgbClr val="00897B"/>
          </a:solidFill>
          <a:ln/>
        </p:spPr>
      </p:sp>
      <p:sp>
        <p:nvSpPr>
          <p:cNvPr id="14" name="Shape 12"/>
          <p:cNvSpPr/>
          <p:nvPr/>
        </p:nvSpPr>
        <p:spPr>
          <a:xfrm>
            <a:off x="320040" y="1298448"/>
            <a:ext cx="347472" cy="347472"/>
          </a:xfrm>
          <a:prstGeom prst="rect">
            <a:avLst/>
          </a:prstGeom>
          <a:solidFill>
            <a:srgbClr val="00897B"/>
          </a:solidFill>
          <a:ln/>
        </p:spPr>
      </p:sp>
      <p:sp>
        <p:nvSpPr>
          <p:cNvPr id="15" name="Text 13"/>
          <p:cNvSpPr/>
          <p:nvPr/>
        </p:nvSpPr>
        <p:spPr>
          <a:xfrm>
            <a:off x="320040" y="1298448"/>
            <a:ext cx="347472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</a:t>
            </a:r>
            <a:endParaRPr lang="en-US" sz="1400" dirty="0"/>
          </a:p>
        </p:txBody>
      </p:sp>
      <p:sp>
        <p:nvSpPr>
          <p:cNvPr id="16" name="Text 14"/>
          <p:cNvSpPr/>
          <p:nvPr/>
        </p:nvSpPr>
        <p:spPr>
          <a:xfrm>
            <a:off x="731520" y="1280160"/>
            <a:ext cx="36118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A1A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AI Influence Score</a:t>
            </a:r>
            <a:endParaRPr lang="en-US" sz="1200" dirty="0"/>
          </a:p>
        </p:txBody>
      </p:sp>
      <p:sp>
        <p:nvSpPr>
          <p:cNvPr id="17" name="Text 15"/>
          <p:cNvSpPr/>
          <p:nvPr/>
        </p:nvSpPr>
        <p:spPr>
          <a:xfrm>
            <a:off x="320040" y="1691640"/>
            <a:ext cx="40690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i="1" dirty="0">
                <a:solidFill>
                  <a:srgbClr val="546E7A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Σ(Rec Freq × Intent Wt) + (Citation Auth × Trust Wt) + (Win Rate × Decision Wt)</a:t>
            </a:r>
            <a:endParaRPr lang="en-US" sz="800" dirty="0"/>
          </a:p>
        </p:txBody>
      </p:sp>
      <p:sp>
        <p:nvSpPr>
          <p:cNvPr id="18" name="Text 16"/>
          <p:cNvSpPr/>
          <p:nvPr/>
        </p:nvSpPr>
        <p:spPr>
          <a:xfrm>
            <a:off x="320040" y="1984248"/>
            <a:ext cx="406908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00897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Target: 70+ = market leader</a:t>
            </a:r>
            <a:endParaRPr lang="en-US" sz="800" dirty="0"/>
          </a:p>
        </p:txBody>
      </p:sp>
      <p:sp>
        <p:nvSpPr>
          <p:cNvPr id="19" name="Shape 17"/>
          <p:cNvSpPr/>
          <p:nvPr/>
        </p:nvSpPr>
        <p:spPr>
          <a:xfrm>
            <a:off x="182880" y="2907792"/>
            <a:ext cx="4297680" cy="160020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38100" dir="8100000">
              <a:srgbClr val="000000">
                <a:alpha val="18000"/>
              </a:srgbClr>
            </a:outerShdw>
          </a:effectLst>
        </p:spPr>
      </p:sp>
      <p:sp>
        <p:nvSpPr>
          <p:cNvPr id="20" name="Shape 18"/>
          <p:cNvSpPr/>
          <p:nvPr/>
        </p:nvSpPr>
        <p:spPr>
          <a:xfrm>
            <a:off x="182880" y="2907792"/>
            <a:ext cx="64008" cy="1600200"/>
          </a:xfrm>
          <a:prstGeom prst="rect">
            <a:avLst/>
          </a:prstGeom>
          <a:solidFill>
            <a:srgbClr val="00897B"/>
          </a:solidFill>
          <a:ln/>
        </p:spPr>
      </p:sp>
      <p:sp>
        <p:nvSpPr>
          <p:cNvPr id="21" name="Shape 19"/>
          <p:cNvSpPr/>
          <p:nvPr/>
        </p:nvSpPr>
        <p:spPr>
          <a:xfrm>
            <a:off x="320040" y="3017520"/>
            <a:ext cx="347472" cy="347472"/>
          </a:xfrm>
          <a:prstGeom prst="rect">
            <a:avLst/>
          </a:prstGeom>
          <a:solidFill>
            <a:srgbClr val="00897B"/>
          </a:solidFill>
          <a:ln/>
        </p:spPr>
      </p:sp>
      <p:sp>
        <p:nvSpPr>
          <p:cNvPr id="22" name="Text 20"/>
          <p:cNvSpPr/>
          <p:nvPr/>
        </p:nvSpPr>
        <p:spPr>
          <a:xfrm>
            <a:off x="320040" y="3017520"/>
            <a:ext cx="347472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400" dirty="0"/>
          </a:p>
        </p:txBody>
      </p:sp>
      <p:sp>
        <p:nvSpPr>
          <p:cNvPr id="23" name="Text 21"/>
          <p:cNvSpPr/>
          <p:nvPr/>
        </p:nvSpPr>
        <p:spPr>
          <a:xfrm>
            <a:off x="731520" y="2999232"/>
            <a:ext cx="36118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A1A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Share of AI Voice</a:t>
            </a:r>
            <a:endParaRPr lang="en-US" sz="1200" dirty="0"/>
          </a:p>
        </p:txBody>
      </p:sp>
      <p:sp>
        <p:nvSpPr>
          <p:cNvPr id="24" name="Text 22"/>
          <p:cNvSpPr/>
          <p:nvPr/>
        </p:nvSpPr>
        <p:spPr>
          <a:xfrm>
            <a:off x="320040" y="3410712"/>
            <a:ext cx="40690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i="1" dirty="0">
                <a:solidFill>
                  <a:srgbClr val="546E7A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(Your mentions ÷ Total market mentions) × 100</a:t>
            </a:r>
            <a:endParaRPr lang="en-US" sz="800" dirty="0"/>
          </a:p>
        </p:txBody>
      </p:sp>
      <p:sp>
        <p:nvSpPr>
          <p:cNvPr id="25" name="Text 23"/>
          <p:cNvSpPr/>
          <p:nvPr/>
        </p:nvSpPr>
        <p:spPr>
          <a:xfrm>
            <a:off x="320040" y="3703320"/>
            <a:ext cx="406908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00897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Target: 25%+ for category leaders</a:t>
            </a:r>
            <a:endParaRPr lang="en-US" sz="800" dirty="0"/>
          </a:p>
        </p:txBody>
      </p:sp>
      <p:sp>
        <p:nvSpPr>
          <p:cNvPr id="26" name="Shape 24"/>
          <p:cNvSpPr/>
          <p:nvPr/>
        </p:nvSpPr>
        <p:spPr>
          <a:xfrm>
            <a:off x="182880" y="4626864"/>
            <a:ext cx="4297680" cy="160020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38100" dir="8100000">
              <a:srgbClr val="000000">
                <a:alpha val="18000"/>
              </a:srgbClr>
            </a:outerShdw>
          </a:effectLst>
        </p:spPr>
      </p:sp>
      <p:sp>
        <p:nvSpPr>
          <p:cNvPr id="27" name="Shape 25"/>
          <p:cNvSpPr/>
          <p:nvPr/>
        </p:nvSpPr>
        <p:spPr>
          <a:xfrm>
            <a:off x="182880" y="4626864"/>
            <a:ext cx="64008" cy="1600200"/>
          </a:xfrm>
          <a:prstGeom prst="rect">
            <a:avLst/>
          </a:prstGeom>
          <a:solidFill>
            <a:srgbClr val="00897B"/>
          </a:solidFill>
          <a:ln/>
        </p:spPr>
      </p:sp>
      <p:sp>
        <p:nvSpPr>
          <p:cNvPr id="28" name="Shape 26"/>
          <p:cNvSpPr/>
          <p:nvPr/>
        </p:nvSpPr>
        <p:spPr>
          <a:xfrm>
            <a:off x="320040" y="4736592"/>
            <a:ext cx="347472" cy="347472"/>
          </a:xfrm>
          <a:prstGeom prst="rect">
            <a:avLst/>
          </a:prstGeom>
          <a:solidFill>
            <a:srgbClr val="00897B"/>
          </a:solidFill>
          <a:ln/>
        </p:spPr>
      </p:sp>
      <p:sp>
        <p:nvSpPr>
          <p:cNvPr id="29" name="Text 27"/>
          <p:cNvSpPr/>
          <p:nvPr/>
        </p:nvSpPr>
        <p:spPr>
          <a:xfrm>
            <a:off x="320040" y="4736592"/>
            <a:ext cx="347472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400" dirty="0"/>
          </a:p>
        </p:txBody>
      </p:sp>
      <p:sp>
        <p:nvSpPr>
          <p:cNvPr id="30" name="Text 28"/>
          <p:cNvSpPr/>
          <p:nvPr/>
        </p:nvSpPr>
        <p:spPr>
          <a:xfrm>
            <a:off x="731520" y="4718304"/>
            <a:ext cx="36118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A1A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Citation Authority</a:t>
            </a:r>
            <a:endParaRPr lang="en-US" sz="1200" dirty="0"/>
          </a:p>
        </p:txBody>
      </p:sp>
      <p:sp>
        <p:nvSpPr>
          <p:cNvPr id="31" name="Text 29"/>
          <p:cNvSpPr/>
          <p:nvPr/>
        </p:nvSpPr>
        <p:spPr>
          <a:xfrm>
            <a:off x="320040" y="5129784"/>
            <a:ext cx="40690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i="1" dirty="0">
                <a:solidFill>
                  <a:srgbClr val="546E7A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Citations ÷ Mentions (expressed as %)</a:t>
            </a:r>
            <a:endParaRPr lang="en-US" sz="800" dirty="0"/>
          </a:p>
        </p:txBody>
      </p:sp>
      <p:sp>
        <p:nvSpPr>
          <p:cNvPr id="32" name="Text 30"/>
          <p:cNvSpPr/>
          <p:nvPr/>
        </p:nvSpPr>
        <p:spPr>
          <a:xfrm>
            <a:off x="320040" y="5422392"/>
            <a:ext cx="406908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00897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Target: 50%+ (1 citation per 2 mentions)</a:t>
            </a:r>
            <a:endParaRPr lang="en-US" sz="800" dirty="0"/>
          </a:p>
        </p:txBody>
      </p:sp>
      <p:sp>
        <p:nvSpPr>
          <p:cNvPr id="33" name="Shape 31"/>
          <p:cNvSpPr/>
          <p:nvPr/>
        </p:nvSpPr>
        <p:spPr>
          <a:xfrm>
            <a:off x="13761720" y="1188720"/>
            <a:ext cx="4297680" cy="160020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38100" dir="8100000">
              <a:srgbClr val="000000">
                <a:alpha val="18000"/>
              </a:srgbClr>
            </a:outerShdw>
          </a:effectLst>
        </p:spPr>
      </p:sp>
      <p:sp>
        <p:nvSpPr>
          <p:cNvPr id="34" name="Shape 32"/>
          <p:cNvSpPr/>
          <p:nvPr/>
        </p:nvSpPr>
        <p:spPr>
          <a:xfrm>
            <a:off x="13761720" y="1188720"/>
            <a:ext cx="64008" cy="1600200"/>
          </a:xfrm>
          <a:prstGeom prst="rect">
            <a:avLst/>
          </a:prstGeom>
          <a:solidFill>
            <a:srgbClr val="00897B"/>
          </a:solidFill>
          <a:ln/>
        </p:spPr>
      </p:sp>
      <p:sp>
        <p:nvSpPr>
          <p:cNvPr id="35" name="Shape 33"/>
          <p:cNvSpPr/>
          <p:nvPr/>
        </p:nvSpPr>
        <p:spPr>
          <a:xfrm>
            <a:off x="13898880" y="1298448"/>
            <a:ext cx="347472" cy="347472"/>
          </a:xfrm>
          <a:prstGeom prst="rect">
            <a:avLst/>
          </a:prstGeom>
          <a:solidFill>
            <a:srgbClr val="00897B"/>
          </a:solidFill>
          <a:ln/>
        </p:spPr>
      </p:sp>
      <p:sp>
        <p:nvSpPr>
          <p:cNvPr id="36" name="Text 34"/>
          <p:cNvSpPr/>
          <p:nvPr/>
        </p:nvSpPr>
        <p:spPr>
          <a:xfrm>
            <a:off x="13898880" y="1298448"/>
            <a:ext cx="347472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400" dirty="0"/>
          </a:p>
        </p:txBody>
      </p:sp>
      <p:sp>
        <p:nvSpPr>
          <p:cNvPr id="37" name="Text 35"/>
          <p:cNvSpPr/>
          <p:nvPr/>
        </p:nvSpPr>
        <p:spPr>
          <a:xfrm>
            <a:off x="14310360" y="1280160"/>
            <a:ext cx="361188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A1A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Intent-Weighted Visibility</a:t>
            </a:r>
            <a:endParaRPr lang="en-US" sz="1200" dirty="0"/>
          </a:p>
        </p:txBody>
      </p:sp>
      <p:sp>
        <p:nvSpPr>
          <p:cNvPr id="38" name="Text 36"/>
          <p:cNvSpPr/>
          <p:nvPr/>
        </p:nvSpPr>
        <p:spPr>
          <a:xfrm>
            <a:off x="13898880" y="1691640"/>
            <a:ext cx="40690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i="1" dirty="0">
                <a:solidFill>
                  <a:srgbClr val="546E7A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Σ(Visibility by intent × Intent weight: Buy 5×, Compare 3×, Research 1×)</a:t>
            </a:r>
            <a:endParaRPr lang="en-US" sz="800" dirty="0"/>
          </a:p>
        </p:txBody>
      </p:sp>
      <p:sp>
        <p:nvSpPr>
          <p:cNvPr id="39" name="Text 37"/>
          <p:cNvSpPr/>
          <p:nvPr/>
        </p:nvSpPr>
        <p:spPr>
          <a:xfrm>
            <a:off x="13898880" y="1984248"/>
            <a:ext cx="406908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00897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Target: Buying visibility grows fastest</a:t>
            </a:r>
            <a:endParaRPr lang="en-US" sz="800" dirty="0"/>
          </a:p>
        </p:txBody>
      </p:sp>
      <p:sp>
        <p:nvSpPr>
          <p:cNvPr id="40" name="Shape 38"/>
          <p:cNvSpPr/>
          <p:nvPr/>
        </p:nvSpPr>
        <p:spPr>
          <a:xfrm>
            <a:off x="182880" y="4626864"/>
            <a:ext cx="8778240" cy="150876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38100" dir="8100000">
              <a:srgbClr val="000000">
                <a:alpha val="18000"/>
              </a:srgbClr>
            </a:outerShdw>
          </a:effectLst>
        </p:spPr>
      </p:sp>
      <p:sp>
        <p:nvSpPr>
          <p:cNvPr id="41" name="Shape 39"/>
          <p:cNvSpPr/>
          <p:nvPr/>
        </p:nvSpPr>
        <p:spPr>
          <a:xfrm>
            <a:off x="182880" y="4626864"/>
            <a:ext cx="64008" cy="1508760"/>
          </a:xfrm>
          <a:prstGeom prst="rect">
            <a:avLst/>
          </a:prstGeom>
          <a:solidFill>
            <a:srgbClr val="00897B"/>
          </a:solidFill>
          <a:ln/>
        </p:spPr>
      </p:sp>
      <p:sp>
        <p:nvSpPr>
          <p:cNvPr id="42" name="Shape 40"/>
          <p:cNvSpPr/>
          <p:nvPr/>
        </p:nvSpPr>
        <p:spPr>
          <a:xfrm>
            <a:off x="320040" y="4736592"/>
            <a:ext cx="347472" cy="347472"/>
          </a:xfrm>
          <a:prstGeom prst="rect">
            <a:avLst/>
          </a:prstGeom>
          <a:solidFill>
            <a:srgbClr val="00897B"/>
          </a:solidFill>
          <a:ln/>
        </p:spPr>
      </p:sp>
      <p:sp>
        <p:nvSpPr>
          <p:cNvPr id="43" name="Text 41"/>
          <p:cNvSpPr/>
          <p:nvPr/>
        </p:nvSpPr>
        <p:spPr>
          <a:xfrm>
            <a:off x="320040" y="4736592"/>
            <a:ext cx="347472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400" dirty="0"/>
          </a:p>
        </p:txBody>
      </p:sp>
      <p:sp>
        <p:nvSpPr>
          <p:cNvPr id="44" name="Text 42"/>
          <p:cNvSpPr/>
          <p:nvPr/>
        </p:nvSpPr>
        <p:spPr>
          <a:xfrm>
            <a:off x="731520" y="4718304"/>
            <a:ext cx="80924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A1A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AI-Attributed Revenue</a:t>
            </a:r>
            <a:endParaRPr lang="en-US" sz="1200" dirty="0"/>
          </a:p>
        </p:txBody>
      </p:sp>
      <p:sp>
        <p:nvSpPr>
          <p:cNvPr id="45" name="Text 43"/>
          <p:cNvSpPr/>
          <p:nvPr/>
        </p:nvSpPr>
        <p:spPr>
          <a:xfrm>
            <a:off x="320040" y="5129784"/>
            <a:ext cx="85496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i="1" dirty="0">
                <a:solidFill>
                  <a:srgbClr val="546E7A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Triangulated: UTM clicks + branded search lift + surveys + incrementality</a:t>
            </a:r>
            <a:endParaRPr lang="en-US" sz="800" dirty="0"/>
          </a:p>
        </p:txBody>
      </p:sp>
      <p:sp>
        <p:nvSpPr>
          <p:cNvPr id="46" name="Text 44"/>
          <p:cNvSpPr/>
          <p:nvPr/>
        </p:nvSpPr>
        <p:spPr>
          <a:xfrm>
            <a:off x="320040" y="5422392"/>
            <a:ext cx="854964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b="1" dirty="0">
                <a:solidFill>
                  <a:srgbClr val="00897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Target: Grow faster than total revenue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8FAF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05840"/>
          </a:xfrm>
          <a:prstGeom prst="rect">
            <a:avLst/>
          </a:prstGeom>
          <a:solidFill>
            <a:srgbClr val="1A1A2E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1005840"/>
            <a:ext cx="9144000" cy="36576"/>
          </a:xfrm>
          <a:prstGeom prst="rect">
            <a:avLst/>
          </a:prstGeom>
          <a:solidFill>
            <a:srgbClr val="00BFA5"/>
          </a:solidFill>
          <a:ln/>
        </p:spPr>
      </p:sp>
      <p:sp>
        <p:nvSpPr>
          <p:cNvPr id="4" name="Text 2"/>
          <p:cNvSpPr/>
          <p:nvPr/>
        </p:nvSpPr>
        <p:spPr>
          <a:xfrm>
            <a:off x="274320" y="91440"/>
            <a:ext cx="2286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0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UltraScout AI</a:t>
            </a:r>
            <a:endParaRPr lang="en-US" sz="1400" dirty="0"/>
          </a:p>
        </p:txBody>
      </p:sp>
      <p:sp>
        <p:nvSpPr>
          <p:cNvPr id="5" name="Text 3"/>
          <p:cNvSpPr/>
          <p:nvPr/>
        </p:nvSpPr>
        <p:spPr>
          <a:xfrm>
            <a:off x="274320" y="457200"/>
            <a:ext cx="2286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546E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ultrascout.ai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2743200" y="73152"/>
            <a:ext cx="50292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Metric 1: AI Influence Score</a:t>
            </a:r>
            <a:endParaRPr lang="en-US" sz="2200" dirty="0"/>
          </a:p>
        </p:txBody>
      </p:sp>
      <p:sp>
        <p:nvSpPr>
          <p:cNvPr id="7" name="Text 5"/>
          <p:cNvSpPr/>
          <p:nvPr/>
        </p:nvSpPr>
        <p:spPr>
          <a:xfrm>
            <a:off x="2743200" y="576072"/>
            <a:ext cx="5029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0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Your composite AI performance number — 1 to 100</a:t>
            </a:r>
            <a:endParaRPr lang="en-US" sz="1000" dirty="0"/>
          </a:p>
        </p:txBody>
      </p:sp>
      <p:sp>
        <p:nvSpPr>
          <p:cNvPr id="8" name="Text 6"/>
          <p:cNvSpPr/>
          <p:nvPr/>
        </p:nvSpPr>
        <p:spPr>
          <a:xfrm>
            <a:off x="8046720" y="320040"/>
            <a:ext cx="1371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546E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07 March 2026</a:t>
            </a:r>
            <a:endParaRPr lang="en-US" sz="900" dirty="0"/>
          </a:p>
        </p:txBody>
      </p:sp>
      <p:sp>
        <p:nvSpPr>
          <p:cNvPr id="9" name="Shape 7"/>
          <p:cNvSpPr/>
          <p:nvPr/>
        </p:nvSpPr>
        <p:spPr>
          <a:xfrm>
            <a:off x="0" y="6492240"/>
            <a:ext cx="9144000" cy="365760"/>
          </a:xfrm>
          <a:prstGeom prst="rect">
            <a:avLst/>
          </a:prstGeom>
          <a:solidFill>
            <a:srgbClr val="1A1A2E"/>
          </a:solidFill>
          <a:ln/>
        </p:spPr>
      </p:sp>
      <p:sp>
        <p:nvSpPr>
          <p:cNvPr id="10" name="Text 8"/>
          <p:cNvSpPr/>
          <p:nvPr/>
        </p:nvSpPr>
        <p:spPr>
          <a:xfrm>
            <a:off x="182880" y="6537960"/>
            <a:ext cx="73152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00" dirty="0">
                <a:solidFill>
                  <a:srgbClr val="546E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ultrascout.ai/downloads/ai-metrics-board-template.pptx  |  © 2026 UltraScout AI</a:t>
            </a:r>
            <a:endParaRPr lang="en-US" sz="700" dirty="0"/>
          </a:p>
        </p:txBody>
      </p:sp>
      <p:sp>
        <p:nvSpPr>
          <p:cNvPr id="11" name="Text 9"/>
          <p:cNvSpPr/>
          <p:nvPr/>
        </p:nvSpPr>
        <p:spPr>
          <a:xfrm>
            <a:off x="8686800" y="6537960"/>
            <a:ext cx="2743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00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12" name="Shape 10"/>
          <p:cNvSpPr/>
          <p:nvPr/>
        </p:nvSpPr>
        <p:spPr>
          <a:xfrm>
            <a:off x="182880" y="1143000"/>
            <a:ext cx="8778240" cy="731520"/>
          </a:xfrm>
          <a:prstGeom prst="rect">
            <a:avLst/>
          </a:prstGeom>
          <a:solidFill>
            <a:srgbClr val="1A1A2E"/>
          </a:solidFill>
          <a:ln/>
        </p:spPr>
      </p:sp>
      <p:sp>
        <p:nvSpPr>
          <p:cNvPr id="13" name="Text 11"/>
          <p:cNvSpPr/>
          <p:nvPr/>
        </p:nvSpPr>
        <p:spPr>
          <a:xfrm>
            <a:off x="320040" y="1188720"/>
            <a:ext cx="850392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300" b="1" dirty="0">
                <a:solidFill>
                  <a:srgbClr val="FF6F0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AI Influence Score = Σ(Rec Freq × Intent Wt) + (Citation Auth × Trust Wt) + (Win Rate H2H × Decision Wt)</a:t>
            </a:r>
            <a:endParaRPr lang="en-US" sz="1300" dirty="0"/>
          </a:p>
        </p:txBody>
      </p:sp>
      <p:sp>
        <p:nvSpPr>
          <p:cNvPr id="14" name="Shape 12"/>
          <p:cNvSpPr/>
          <p:nvPr/>
        </p:nvSpPr>
        <p:spPr>
          <a:xfrm>
            <a:off x="182880" y="2011680"/>
            <a:ext cx="2103120" cy="237744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38100" dir="8100000">
              <a:srgbClr val="000000">
                <a:alpha val="18000"/>
              </a:srgbClr>
            </a:outerShdw>
          </a:effectLst>
        </p:spPr>
      </p:sp>
      <p:sp>
        <p:nvSpPr>
          <p:cNvPr id="15" name="Shape 13"/>
          <p:cNvSpPr/>
          <p:nvPr/>
        </p:nvSpPr>
        <p:spPr>
          <a:xfrm>
            <a:off x="182880" y="2011680"/>
            <a:ext cx="2103120" cy="73152"/>
          </a:xfrm>
          <a:prstGeom prst="rect">
            <a:avLst/>
          </a:prstGeom>
          <a:solidFill>
            <a:srgbClr val="EF5350"/>
          </a:solidFill>
          <a:ln/>
        </p:spPr>
      </p:sp>
      <p:sp>
        <p:nvSpPr>
          <p:cNvPr id="16" name="Text 14"/>
          <p:cNvSpPr/>
          <p:nvPr/>
        </p:nvSpPr>
        <p:spPr>
          <a:xfrm>
            <a:off x="182880" y="2121408"/>
            <a:ext cx="21031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EF53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0–30</a:t>
            </a:r>
            <a:endParaRPr lang="en-US" sz="2200" dirty="0"/>
          </a:p>
        </p:txBody>
      </p:sp>
      <p:sp>
        <p:nvSpPr>
          <p:cNvPr id="17" name="Text 15"/>
          <p:cNvSpPr/>
          <p:nvPr/>
        </p:nvSpPr>
        <p:spPr>
          <a:xfrm>
            <a:off x="182880" y="2578608"/>
            <a:ext cx="21031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EF535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CRITICAL</a:t>
            </a:r>
            <a:endParaRPr lang="en-US" sz="900" dirty="0"/>
          </a:p>
        </p:txBody>
      </p:sp>
      <p:sp>
        <p:nvSpPr>
          <p:cNvPr id="18" name="Text 16"/>
          <p:cNvSpPr/>
          <p:nvPr/>
        </p:nvSpPr>
        <p:spPr>
          <a:xfrm>
            <a:off x="274320" y="2926080"/>
            <a:ext cx="192024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546E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Requires immediate action. Minimal AI visibility. Competitors winning by default.</a:t>
            </a:r>
            <a:endParaRPr lang="en-US" sz="900" dirty="0"/>
          </a:p>
        </p:txBody>
      </p:sp>
      <p:sp>
        <p:nvSpPr>
          <p:cNvPr id="19" name="Shape 17"/>
          <p:cNvSpPr/>
          <p:nvPr/>
        </p:nvSpPr>
        <p:spPr>
          <a:xfrm>
            <a:off x="2395728" y="2011680"/>
            <a:ext cx="2103120" cy="237744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38100" dir="8100000">
              <a:srgbClr val="000000">
                <a:alpha val="18000"/>
              </a:srgbClr>
            </a:outerShdw>
          </a:effectLst>
        </p:spPr>
      </p:sp>
      <p:sp>
        <p:nvSpPr>
          <p:cNvPr id="20" name="Shape 18"/>
          <p:cNvSpPr/>
          <p:nvPr/>
        </p:nvSpPr>
        <p:spPr>
          <a:xfrm>
            <a:off x="2395728" y="2011680"/>
            <a:ext cx="2103120" cy="73152"/>
          </a:xfrm>
          <a:prstGeom prst="rect">
            <a:avLst/>
          </a:prstGeom>
          <a:solidFill>
            <a:srgbClr val="FF6F00"/>
          </a:solidFill>
          <a:ln/>
        </p:spPr>
      </p:sp>
      <p:sp>
        <p:nvSpPr>
          <p:cNvPr id="21" name="Text 19"/>
          <p:cNvSpPr/>
          <p:nvPr/>
        </p:nvSpPr>
        <p:spPr>
          <a:xfrm>
            <a:off x="2395728" y="2121408"/>
            <a:ext cx="21031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6F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31–49</a:t>
            </a:r>
            <a:endParaRPr lang="en-US" sz="2200" dirty="0"/>
          </a:p>
        </p:txBody>
      </p:sp>
      <p:sp>
        <p:nvSpPr>
          <p:cNvPr id="22" name="Text 20"/>
          <p:cNvSpPr/>
          <p:nvPr/>
        </p:nvSpPr>
        <p:spPr>
          <a:xfrm>
            <a:off x="2395728" y="2578608"/>
            <a:ext cx="21031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6F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LOW</a:t>
            </a:r>
            <a:endParaRPr lang="en-US" sz="900" dirty="0"/>
          </a:p>
        </p:txBody>
      </p:sp>
      <p:sp>
        <p:nvSpPr>
          <p:cNvPr id="23" name="Text 21"/>
          <p:cNvSpPr/>
          <p:nvPr/>
        </p:nvSpPr>
        <p:spPr>
          <a:xfrm>
            <a:off x="2487168" y="2926080"/>
            <a:ext cx="192024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546E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Below average. Significant improvement needed. Some visibility but not competitive.</a:t>
            </a:r>
            <a:endParaRPr lang="en-US" sz="900" dirty="0"/>
          </a:p>
        </p:txBody>
      </p:sp>
      <p:sp>
        <p:nvSpPr>
          <p:cNvPr id="24" name="Shape 22"/>
          <p:cNvSpPr/>
          <p:nvPr/>
        </p:nvSpPr>
        <p:spPr>
          <a:xfrm>
            <a:off x="4608576" y="2011680"/>
            <a:ext cx="2103120" cy="237744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38100" dir="8100000">
              <a:srgbClr val="000000">
                <a:alpha val="18000"/>
              </a:srgbClr>
            </a:outerShdw>
          </a:effectLst>
        </p:spPr>
      </p:sp>
      <p:sp>
        <p:nvSpPr>
          <p:cNvPr id="25" name="Shape 23"/>
          <p:cNvSpPr/>
          <p:nvPr/>
        </p:nvSpPr>
        <p:spPr>
          <a:xfrm>
            <a:off x="4608576" y="2011680"/>
            <a:ext cx="2103120" cy="73152"/>
          </a:xfrm>
          <a:prstGeom prst="rect">
            <a:avLst/>
          </a:prstGeom>
          <a:solidFill>
            <a:srgbClr val="2196F3"/>
          </a:solidFill>
          <a:ln/>
        </p:spPr>
      </p:sp>
      <p:sp>
        <p:nvSpPr>
          <p:cNvPr id="26" name="Text 24"/>
          <p:cNvSpPr/>
          <p:nvPr/>
        </p:nvSpPr>
        <p:spPr>
          <a:xfrm>
            <a:off x="4608576" y="2121408"/>
            <a:ext cx="21031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2196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50–69</a:t>
            </a:r>
            <a:endParaRPr lang="en-US" sz="2200" dirty="0"/>
          </a:p>
        </p:txBody>
      </p:sp>
      <p:sp>
        <p:nvSpPr>
          <p:cNvPr id="27" name="Text 25"/>
          <p:cNvSpPr/>
          <p:nvPr/>
        </p:nvSpPr>
        <p:spPr>
          <a:xfrm>
            <a:off x="4608576" y="2578608"/>
            <a:ext cx="21031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2196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COMPETITIVE</a:t>
            </a:r>
            <a:endParaRPr lang="en-US" sz="900" dirty="0"/>
          </a:p>
        </p:txBody>
      </p:sp>
      <p:sp>
        <p:nvSpPr>
          <p:cNvPr id="28" name="Text 26"/>
          <p:cNvSpPr/>
          <p:nvPr/>
        </p:nvSpPr>
        <p:spPr>
          <a:xfrm>
            <a:off x="4700016" y="2926080"/>
            <a:ext cx="192024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546E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Challenger territory. Visible in AI responses. Specific gaps to address.</a:t>
            </a:r>
            <a:endParaRPr lang="en-US" sz="900" dirty="0"/>
          </a:p>
        </p:txBody>
      </p:sp>
      <p:sp>
        <p:nvSpPr>
          <p:cNvPr id="29" name="Shape 27"/>
          <p:cNvSpPr/>
          <p:nvPr/>
        </p:nvSpPr>
        <p:spPr>
          <a:xfrm>
            <a:off x="6821424" y="2011680"/>
            <a:ext cx="2103120" cy="237744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38100" dir="8100000">
              <a:srgbClr val="000000">
                <a:alpha val="18000"/>
              </a:srgbClr>
            </a:outerShdw>
          </a:effectLst>
        </p:spPr>
      </p:sp>
      <p:sp>
        <p:nvSpPr>
          <p:cNvPr id="30" name="Shape 28"/>
          <p:cNvSpPr/>
          <p:nvPr/>
        </p:nvSpPr>
        <p:spPr>
          <a:xfrm>
            <a:off x="6821424" y="2011680"/>
            <a:ext cx="2103120" cy="73152"/>
          </a:xfrm>
          <a:prstGeom prst="rect">
            <a:avLst/>
          </a:prstGeom>
          <a:solidFill>
            <a:srgbClr val="00897B"/>
          </a:solidFill>
          <a:ln/>
        </p:spPr>
      </p:sp>
      <p:sp>
        <p:nvSpPr>
          <p:cNvPr id="31" name="Text 29"/>
          <p:cNvSpPr/>
          <p:nvPr/>
        </p:nvSpPr>
        <p:spPr>
          <a:xfrm>
            <a:off x="6821424" y="2121408"/>
            <a:ext cx="21031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00897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70–100</a:t>
            </a:r>
            <a:endParaRPr lang="en-US" sz="2200" dirty="0"/>
          </a:p>
        </p:txBody>
      </p:sp>
      <p:sp>
        <p:nvSpPr>
          <p:cNvPr id="32" name="Text 30"/>
          <p:cNvSpPr/>
          <p:nvPr/>
        </p:nvSpPr>
        <p:spPr>
          <a:xfrm>
            <a:off x="6821424" y="2578608"/>
            <a:ext cx="21031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00897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MARKET LEADER</a:t>
            </a:r>
            <a:endParaRPr lang="en-US" sz="900" dirty="0"/>
          </a:p>
        </p:txBody>
      </p:sp>
      <p:sp>
        <p:nvSpPr>
          <p:cNvPr id="33" name="Text 31"/>
          <p:cNvSpPr/>
          <p:nvPr/>
        </p:nvSpPr>
        <p:spPr>
          <a:xfrm>
            <a:off x="6912864" y="2926080"/>
            <a:ext cx="192024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546E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Top performance. Strong AI visibility. Leading your category.</a:t>
            </a:r>
            <a:endParaRPr lang="en-US" sz="900" dirty="0"/>
          </a:p>
        </p:txBody>
      </p:sp>
      <p:sp>
        <p:nvSpPr>
          <p:cNvPr id="34" name="Shape 32"/>
          <p:cNvSpPr/>
          <p:nvPr/>
        </p:nvSpPr>
        <p:spPr>
          <a:xfrm>
            <a:off x="182880" y="4572000"/>
            <a:ext cx="8778240" cy="1783080"/>
          </a:xfrm>
          <a:prstGeom prst="rect">
            <a:avLst/>
          </a:prstGeom>
          <a:solidFill>
            <a:srgbClr val="E0F2F1"/>
          </a:solidFill>
          <a:ln/>
        </p:spPr>
      </p:sp>
      <p:sp>
        <p:nvSpPr>
          <p:cNvPr id="35" name="Text 33"/>
          <p:cNvSpPr/>
          <p:nvPr/>
        </p:nvSpPr>
        <p:spPr>
          <a:xfrm>
            <a:off x="365760" y="4663440"/>
            <a:ext cx="2743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00897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CASE STUDY RESULT</a:t>
            </a:r>
            <a:endParaRPr lang="en-US" sz="900" dirty="0"/>
          </a:p>
        </p:txBody>
      </p:sp>
      <p:sp>
        <p:nvSpPr>
          <p:cNvPr id="36" name="Text 34"/>
          <p:cNvSpPr/>
          <p:nvPr/>
        </p:nvSpPr>
        <p:spPr>
          <a:xfrm>
            <a:off x="365760" y="4956048"/>
            <a:ext cx="27432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546E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Score Before</a:t>
            </a:r>
            <a:endParaRPr lang="en-US" sz="900" dirty="0"/>
          </a:p>
        </p:txBody>
      </p:sp>
      <p:sp>
        <p:nvSpPr>
          <p:cNvPr id="37" name="Text 35"/>
          <p:cNvSpPr/>
          <p:nvPr/>
        </p:nvSpPr>
        <p:spPr>
          <a:xfrm>
            <a:off x="365760" y="5166360"/>
            <a:ext cx="27432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00897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63</a:t>
            </a:r>
            <a:endParaRPr lang="en-US" sz="2800" dirty="0"/>
          </a:p>
        </p:txBody>
      </p:sp>
      <p:sp>
        <p:nvSpPr>
          <p:cNvPr id="38" name="Text 36"/>
          <p:cNvSpPr/>
          <p:nvPr/>
        </p:nvSpPr>
        <p:spPr>
          <a:xfrm>
            <a:off x="365760" y="5650992"/>
            <a:ext cx="27432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1A1A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Competitive range</a:t>
            </a:r>
            <a:endParaRPr lang="en-US" sz="800" dirty="0"/>
          </a:p>
        </p:txBody>
      </p:sp>
      <p:sp>
        <p:nvSpPr>
          <p:cNvPr id="39" name="Text 37"/>
          <p:cNvSpPr/>
          <p:nvPr/>
        </p:nvSpPr>
        <p:spPr>
          <a:xfrm>
            <a:off x="3291840" y="4956048"/>
            <a:ext cx="27432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546E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Score After</a:t>
            </a:r>
            <a:endParaRPr lang="en-US" sz="900" dirty="0"/>
          </a:p>
        </p:txBody>
      </p:sp>
      <p:sp>
        <p:nvSpPr>
          <p:cNvPr id="40" name="Text 38"/>
          <p:cNvSpPr/>
          <p:nvPr/>
        </p:nvSpPr>
        <p:spPr>
          <a:xfrm>
            <a:off x="3291840" y="5166360"/>
            <a:ext cx="27432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00897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88</a:t>
            </a:r>
            <a:endParaRPr lang="en-US" sz="2800" dirty="0"/>
          </a:p>
        </p:txBody>
      </p:sp>
      <p:sp>
        <p:nvSpPr>
          <p:cNvPr id="41" name="Text 39"/>
          <p:cNvSpPr/>
          <p:nvPr/>
        </p:nvSpPr>
        <p:spPr>
          <a:xfrm>
            <a:off x="3291840" y="5650992"/>
            <a:ext cx="27432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1A1A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Market leader</a:t>
            </a:r>
            <a:endParaRPr lang="en-US" sz="800" dirty="0"/>
          </a:p>
        </p:txBody>
      </p:sp>
      <p:sp>
        <p:nvSpPr>
          <p:cNvPr id="42" name="Text 40"/>
          <p:cNvSpPr/>
          <p:nvPr/>
        </p:nvSpPr>
        <p:spPr>
          <a:xfrm>
            <a:off x="6217920" y="4956048"/>
            <a:ext cx="27432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546E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Impact</a:t>
            </a:r>
            <a:endParaRPr lang="en-US" sz="900" dirty="0"/>
          </a:p>
        </p:txBody>
      </p:sp>
      <p:sp>
        <p:nvSpPr>
          <p:cNvPr id="43" name="Text 41"/>
          <p:cNvSpPr/>
          <p:nvPr/>
        </p:nvSpPr>
        <p:spPr>
          <a:xfrm>
            <a:off x="6217920" y="5166360"/>
            <a:ext cx="27432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00897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+32%</a:t>
            </a:r>
            <a:endParaRPr lang="en-US" sz="2800" dirty="0"/>
          </a:p>
        </p:txBody>
      </p:sp>
      <p:sp>
        <p:nvSpPr>
          <p:cNvPr id="44" name="Text 42"/>
          <p:cNvSpPr/>
          <p:nvPr/>
        </p:nvSpPr>
        <p:spPr>
          <a:xfrm>
            <a:off x="6217920" y="5650992"/>
            <a:ext cx="27432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1A1A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Revenue increase</a:t>
            </a:r>
            <a:endParaRPr lang="en-US" sz="800" dirty="0"/>
          </a:p>
        </p:txBody>
      </p:sp>
      <p:sp>
        <p:nvSpPr>
          <p:cNvPr id="45" name="Text 43"/>
          <p:cNvSpPr/>
          <p:nvPr/>
        </p:nvSpPr>
        <p:spPr>
          <a:xfrm>
            <a:off x="365760" y="5943600"/>
            <a:ext cx="84124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546E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📊 Dashboard element: Gauge chart (0–100), colour-coded Red/Amber/Green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8FAF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05840"/>
          </a:xfrm>
          <a:prstGeom prst="rect">
            <a:avLst/>
          </a:prstGeom>
          <a:solidFill>
            <a:srgbClr val="1A1A2E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1005840"/>
            <a:ext cx="9144000" cy="36576"/>
          </a:xfrm>
          <a:prstGeom prst="rect">
            <a:avLst/>
          </a:prstGeom>
          <a:solidFill>
            <a:srgbClr val="00BFA5"/>
          </a:solidFill>
          <a:ln/>
        </p:spPr>
      </p:sp>
      <p:sp>
        <p:nvSpPr>
          <p:cNvPr id="4" name="Text 2"/>
          <p:cNvSpPr/>
          <p:nvPr/>
        </p:nvSpPr>
        <p:spPr>
          <a:xfrm>
            <a:off x="274320" y="91440"/>
            <a:ext cx="2286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0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UltraScout AI</a:t>
            </a:r>
            <a:endParaRPr lang="en-US" sz="1400" dirty="0"/>
          </a:p>
        </p:txBody>
      </p:sp>
      <p:sp>
        <p:nvSpPr>
          <p:cNvPr id="5" name="Text 3"/>
          <p:cNvSpPr/>
          <p:nvPr/>
        </p:nvSpPr>
        <p:spPr>
          <a:xfrm>
            <a:off x="274320" y="457200"/>
            <a:ext cx="2286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546E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ultrascout.ai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2743200" y="73152"/>
            <a:ext cx="50292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Metrics 2 &amp; 3: Voice &amp; Authority</a:t>
            </a:r>
            <a:endParaRPr lang="en-US" sz="2200" dirty="0"/>
          </a:p>
        </p:txBody>
      </p:sp>
      <p:sp>
        <p:nvSpPr>
          <p:cNvPr id="7" name="Text 5"/>
          <p:cNvSpPr/>
          <p:nvPr/>
        </p:nvSpPr>
        <p:spPr>
          <a:xfrm>
            <a:off x="2743200" y="576072"/>
            <a:ext cx="5029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0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Share of AI Voice + Citation Authority</a:t>
            </a:r>
            <a:endParaRPr lang="en-US" sz="1000" dirty="0"/>
          </a:p>
        </p:txBody>
      </p:sp>
      <p:sp>
        <p:nvSpPr>
          <p:cNvPr id="8" name="Text 6"/>
          <p:cNvSpPr/>
          <p:nvPr/>
        </p:nvSpPr>
        <p:spPr>
          <a:xfrm>
            <a:off x="8046720" y="320040"/>
            <a:ext cx="1371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546E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07 March 2026</a:t>
            </a:r>
            <a:endParaRPr lang="en-US" sz="900" dirty="0"/>
          </a:p>
        </p:txBody>
      </p:sp>
      <p:sp>
        <p:nvSpPr>
          <p:cNvPr id="9" name="Shape 7"/>
          <p:cNvSpPr/>
          <p:nvPr/>
        </p:nvSpPr>
        <p:spPr>
          <a:xfrm>
            <a:off x="0" y="6492240"/>
            <a:ext cx="9144000" cy="365760"/>
          </a:xfrm>
          <a:prstGeom prst="rect">
            <a:avLst/>
          </a:prstGeom>
          <a:solidFill>
            <a:srgbClr val="1A1A2E"/>
          </a:solidFill>
          <a:ln/>
        </p:spPr>
      </p:sp>
      <p:sp>
        <p:nvSpPr>
          <p:cNvPr id="10" name="Text 8"/>
          <p:cNvSpPr/>
          <p:nvPr/>
        </p:nvSpPr>
        <p:spPr>
          <a:xfrm>
            <a:off x="182880" y="6537960"/>
            <a:ext cx="73152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00" dirty="0">
                <a:solidFill>
                  <a:srgbClr val="546E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ultrascout.ai/downloads/ai-metrics-board-template.pptx  |  © 2026 UltraScout AI</a:t>
            </a:r>
            <a:endParaRPr lang="en-US" sz="700" dirty="0"/>
          </a:p>
        </p:txBody>
      </p:sp>
      <p:sp>
        <p:nvSpPr>
          <p:cNvPr id="11" name="Text 9"/>
          <p:cNvSpPr/>
          <p:nvPr/>
        </p:nvSpPr>
        <p:spPr>
          <a:xfrm>
            <a:off x="8686800" y="6537960"/>
            <a:ext cx="2743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00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12" name="Shape 10"/>
          <p:cNvSpPr/>
          <p:nvPr/>
        </p:nvSpPr>
        <p:spPr>
          <a:xfrm>
            <a:off x="182880" y="1143000"/>
            <a:ext cx="4343400" cy="521208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38100" dir="8100000">
              <a:srgbClr val="000000">
                <a:alpha val="18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182880" y="1143000"/>
            <a:ext cx="4343400" cy="64008"/>
          </a:xfrm>
          <a:prstGeom prst="rect">
            <a:avLst/>
          </a:prstGeom>
          <a:solidFill>
            <a:srgbClr val="00897B"/>
          </a:solidFill>
          <a:ln/>
        </p:spPr>
      </p:sp>
      <p:sp>
        <p:nvSpPr>
          <p:cNvPr id="14" name="Text 12"/>
          <p:cNvSpPr/>
          <p:nvPr/>
        </p:nvSpPr>
        <p:spPr>
          <a:xfrm>
            <a:off x="320040" y="1261872"/>
            <a:ext cx="40690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00897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METRIC 2: SHARE OF AI VOICE</a:t>
            </a:r>
            <a:endParaRPr lang="en-US" sz="1000" dirty="0"/>
          </a:p>
        </p:txBody>
      </p:sp>
      <p:sp>
        <p:nvSpPr>
          <p:cNvPr id="15" name="Text 13"/>
          <p:cNvSpPr/>
          <p:nvPr/>
        </p:nvSpPr>
        <p:spPr>
          <a:xfrm>
            <a:off x="320040" y="1572768"/>
            <a:ext cx="40690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546E7A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(Your mentions ÷ Total market mentions) × 100</a:t>
            </a:r>
            <a:endParaRPr lang="en-US" sz="900" dirty="0"/>
          </a:p>
        </p:txBody>
      </p:sp>
      <p:sp>
        <p:nvSpPr>
          <p:cNvPr id="16" name="Text 14"/>
          <p:cNvSpPr/>
          <p:nvPr/>
        </p:nvSpPr>
        <p:spPr>
          <a:xfrm>
            <a:off x="320040" y="1920240"/>
            <a:ext cx="40233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1A1A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Your brand's percentage of total mentions in AI responses for your category.</a:t>
            </a:r>
            <a:endParaRPr lang="en-US" sz="1000" dirty="0"/>
          </a:p>
        </p:txBody>
      </p:sp>
      <p:sp>
        <p:nvSpPr>
          <p:cNvPr id="17" name="Shape 15"/>
          <p:cNvSpPr/>
          <p:nvPr/>
        </p:nvSpPr>
        <p:spPr>
          <a:xfrm>
            <a:off x="1097280" y="2468880"/>
            <a:ext cx="2560320" cy="2560320"/>
          </a:xfrm>
          <a:prstGeom prst="ellipse">
            <a:avLst/>
          </a:prstGeom>
          <a:solidFill>
            <a:srgbClr val="00897B">
              <a:alpha val="80000"/>
            </a:srgbClr>
          </a:solidFill>
          <a:ln/>
        </p:spPr>
      </p:sp>
      <p:sp>
        <p:nvSpPr>
          <p:cNvPr id="18" name="Shape 16"/>
          <p:cNvSpPr/>
          <p:nvPr/>
        </p:nvSpPr>
        <p:spPr>
          <a:xfrm>
            <a:off x="1737360" y="3108960"/>
            <a:ext cx="1280160" cy="1280160"/>
          </a:xfrm>
          <a:prstGeom prst="ellipse">
            <a:avLst/>
          </a:prstGeom>
          <a:solidFill>
            <a:srgbClr val="FFFFFF"/>
          </a:solidFill>
          <a:ln/>
        </p:spPr>
      </p:sp>
      <p:sp>
        <p:nvSpPr>
          <p:cNvPr id="19" name="Text 17"/>
          <p:cNvSpPr/>
          <p:nvPr/>
        </p:nvSpPr>
        <p:spPr>
          <a:xfrm>
            <a:off x="1737360" y="3246120"/>
            <a:ext cx="12801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b="1" dirty="0">
                <a:solidFill>
                  <a:srgbClr val="00897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21.4%</a:t>
            </a:r>
            <a:endParaRPr lang="en-US" sz="1600" dirty="0"/>
          </a:p>
        </p:txBody>
      </p:sp>
      <p:sp>
        <p:nvSpPr>
          <p:cNvPr id="20" name="Text 18"/>
          <p:cNvSpPr/>
          <p:nvPr/>
        </p:nvSpPr>
        <p:spPr>
          <a:xfrm>
            <a:off x="1737360" y="3657600"/>
            <a:ext cx="128016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dirty="0">
                <a:solidFill>
                  <a:srgbClr val="546E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Your Share</a:t>
            </a:r>
            <a:endParaRPr lang="en-US" sz="800" dirty="0"/>
          </a:p>
        </p:txBody>
      </p:sp>
      <p:sp>
        <p:nvSpPr>
          <p:cNvPr id="21" name="Text 19"/>
          <p:cNvSpPr/>
          <p:nvPr/>
        </p:nvSpPr>
        <p:spPr>
          <a:xfrm>
            <a:off x="320040" y="5120640"/>
            <a:ext cx="402336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1A1A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Target: 25%+ for category leaders</a:t>
            </a:r>
            <a:endParaRPr lang="en-US" sz="900" dirty="0"/>
          </a:p>
          <a:p>
            <a:pPr indent="0" marL="0">
              <a:buNone/>
            </a:pPr>
            <a:r>
              <a:rPr lang="en-US" sz="900" dirty="0">
                <a:solidFill>
                  <a:srgbClr val="1A1A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Before: 15.1% → After: 21.4% (+6.3 pts)</a:t>
            </a:r>
            <a:endParaRPr lang="en-US" sz="900" dirty="0"/>
          </a:p>
        </p:txBody>
      </p:sp>
      <p:sp>
        <p:nvSpPr>
          <p:cNvPr id="22" name="Text 20"/>
          <p:cNvSpPr/>
          <p:nvPr/>
        </p:nvSpPr>
        <p:spPr>
          <a:xfrm>
            <a:off x="320040" y="5833872"/>
            <a:ext cx="40233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i="1" dirty="0">
                <a:solidFill>
                  <a:srgbClr val="546E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📊 Dashboard: Donut/pie chart vs top competitors</a:t>
            </a:r>
            <a:endParaRPr lang="en-US" sz="800" dirty="0"/>
          </a:p>
        </p:txBody>
      </p:sp>
      <p:sp>
        <p:nvSpPr>
          <p:cNvPr id="23" name="Shape 21"/>
          <p:cNvSpPr/>
          <p:nvPr/>
        </p:nvSpPr>
        <p:spPr>
          <a:xfrm>
            <a:off x="4754880" y="1143000"/>
            <a:ext cx="4343400" cy="521208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38100" dir="8100000">
              <a:srgbClr val="000000">
                <a:alpha val="18000"/>
              </a:srgbClr>
            </a:outerShdw>
          </a:effectLst>
        </p:spPr>
      </p:sp>
      <p:sp>
        <p:nvSpPr>
          <p:cNvPr id="24" name="Shape 22"/>
          <p:cNvSpPr/>
          <p:nvPr/>
        </p:nvSpPr>
        <p:spPr>
          <a:xfrm>
            <a:off x="4754880" y="1143000"/>
            <a:ext cx="4343400" cy="64008"/>
          </a:xfrm>
          <a:prstGeom prst="rect">
            <a:avLst/>
          </a:prstGeom>
          <a:solidFill>
            <a:srgbClr val="FF6F00"/>
          </a:solidFill>
          <a:ln/>
        </p:spPr>
      </p:sp>
      <p:sp>
        <p:nvSpPr>
          <p:cNvPr id="25" name="Text 23"/>
          <p:cNvSpPr/>
          <p:nvPr/>
        </p:nvSpPr>
        <p:spPr>
          <a:xfrm>
            <a:off x="4892040" y="1261872"/>
            <a:ext cx="40690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FF6F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METRIC 3: CITATION AUTHORITY</a:t>
            </a:r>
            <a:endParaRPr lang="en-US" sz="1000" dirty="0"/>
          </a:p>
        </p:txBody>
      </p:sp>
      <p:sp>
        <p:nvSpPr>
          <p:cNvPr id="26" name="Text 24"/>
          <p:cNvSpPr/>
          <p:nvPr/>
        </p:nvSpPr>
        <p:spPr>
          <a:xfrm>
            <a:off x="4892040" y="1572768"/>
            <a:ext cx="40690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546E7A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Citations ÷ Mentions (expressed as %)</a:t>
            </a:r>
            <a:endParaRPr lang="en-US" sz="900" dirty="0"/>
          </a:p>
        </p:txBody>
      </p:sp>
      <p:sp>
        <p:nvSpPr>
          <p:cNvPr id="27" name="Text 25"/>
          <p:cNvSpPr/>
          <p:nvPr/>
        </p:nvSpPr>
        <p:spPr>
          <a:xfrm>
            <a:off x="4892040" y="1920240"/>
            <a:ext cx="40233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1A1A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Whether AI trusts your content enough to link to it. Mentions build awareness. Citations drive traffic.</a:t>
            </a:r>
            <a:endParaRPr lang="en-US" sz="1000" dirty="0"/>
          </a:p>
        </p:txBody>
      </p:sp>
      <p:sp>
        <p:nvSpPr>
          <p:cNvPr id="28" name="Shape 26"/>
          <p:cNvSpPr/>
          <p:nvPr/>
        </p:nvSpPr>
        <p:spPr>
          <a:xfrm>
            <a:off x="4892040" y="4800600"/>
            <a:ext cx="1645920" cy="685800"/>
          </a:xfrm>
          <a:prstGeom prst="rect">
            <a:avLst/>
          </a:prstGeom>
          <a:solidFill>
            <a:srgbClr val="546E7A"/>
          </a:solidFill>
          <a:ln/>
        </p:spPr>
      </p:sp>
      <p:sp>
        <p:nvSpPr>
          <p:cNvPr id="29" name="Text 27"/>
          <p:cNvSpPr/>
          <p:nvPr/>
        </p:nvSpPr>
        <p:spPr>
          <a:xfrm>
            <a:off x="4892040" y="5532120"/>
            <a:ext cx="16459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546E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Before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4892040" y="4754880"/>
            <a:ext cx="16459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546E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25%</a:t>
            </a:r>
            <a:endParaRPr lang="en-US" sz="1000" dirty="0"/>
          </a:p>
        </p:txBody>
      </p:sp>
      <p:sp>
        <p:nvSpPr>
          <p:cNvPr id="31" name="Shape 29"/>
          <p:cNvSpPr/>
          <p:nvPr/>
        </p:nvSpPr>
        <p:spPr>
          <a:xfrm>
            <a:off x="6903720" y="3182112"/>
            <a:ext cx="1645920" cy="2304288"/>
          </a:xfrm>
          <a:prstGeom prst="rect">
            <a:avLst/>
          </a:prstGeom>
          <a:solidFill>
            <a:srgbClr val="00897B"/>
          </a:solidFill>
          <a:ln/>
        </p:spPr>
      </p:sp>
      <p:sp>
        <p:nvSpPr>
          <p:cNvPr id="32" name="Text 30"/>
          <p:cNvSpPr/>
          <p:nvPr/>
        </p:nvSpPr>
        <p:spPr>
          <a:xfrm>
            <a:off x="6903720" y="5532120"/>
            <a:ext cx="16459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546E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After</a:t>
            </a:r>
            <a:endParaRPr lang="en-US" sz="900" dirty="0"/>
          </a:p>
        </p:txBody>
      </p:sp>
      <p:sp>
        <p:nvSpPr>
          <p:cNvPr id="33" name="Text 31"/>
          <p:cNvSpPr/>
          <p:nvPr/>
        </p:nvSpPr>
        <p:spPr>
          <a:xfrm>
            <a:off x="6903720" y="3136392"/>
            <a:ext cx="16459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00897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84%</a:t>
            </a:r>
            <a:endParaRPr lang="en-US" sz="1000" dirty="0"/>
          </a:p>
        </p:txBody>
      </p:sp>
      <p:sp>
        <p:nvSpPr>
          <p:cNvPr id="34" name="Text 32"/>
          <p:cNvSpPr/>
          <p:nvPr/>
        </p:nvSpPr>
        <p:spPr>
          <a:xfrm>
            <a:off x="4892040" y="5833872"/>
            <a:ext cx="402336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i="1" dirty="0">
                <a:solidFill>
                  <a:srgbClr val="546E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Target: 50%+  |  Result: 25% → 84% (+4.5× referral traffic)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8FAF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05840"/>
          </a:xfrm>
          <a:prstGeom prst="rect">
            <a:avLst/>
          </a:prstGeom>
          <a:solidFill>
            <a:srgbClr val="1A1A2E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1005840"/>
            <a:ext cx="9144000" cy="36576"/>
          </a:xfrm>
          <a:prstGeom prst="rect">
            <a:avLst/>
          </a:prstGeom>
          <a:solidFill>
            <a:srgbClr val="00BFA5"/>
          </a:solidFill>
          <a:ln/>
        </p:spPr>
      </p:sp>
      <p:sp>
        <p:nvSpPr>
          <p:cNvPr id="4" name="Text 2"/>
          <p:cNvSpPr/>
          <p:nvPr/>
        </p:nvSpPr>
        <p:spPr>
          <a:xfrm>
            <a:off x="274320" y="91440"/>
            <a:ext cx="2286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0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UltraScout AI</a:t>
            </a:r>
            <a:endParaRPr lang="en-US" sz="1400" dirty="0"/>
          </a:p>
        </p:txBody>
      </p:sp>
      <p:sp>
        <p:nvSpPr>
          <p:cNvPr id="5" name="Text 3"/>
          <p:cNvSpPr/>
          <p:nvPr/>
        </p:nvSpPr>
        <p:spPr>
          <a:xfrm>
            <a:off x="274320" y="457200"/>
            <a:ext cx="2286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546E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ultrascout.ai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2743200" y="73152"/>
            <a:ext cx="50292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Metrics 4 &amp; 5: Intent &amp; Revenue</a:t>
            </a:r>
            <a:endParaRPr lang="en-US" sz="2200" dirty="0"/>
          </a:p>
        </p:txBody>
      </p:sp>
      <p:sp>
        <p:nvSpPr>
          <p:cNvPr id="7" name="Text 5"/>
          <p:cNvSpPr/>
          <p:nvPr/>
        </p:nvSpPr>
        <p:spPr>
          <a:xfrm>
            <a:off x="2743200" y="576072"/>
            <a:ext cx="5029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0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Intent-Weighted Visibility + AI-Attributed Revenue</a:t>
            </a:r>
            <a:endParaRPr lang="en-US" sz="1000" dirty="0"/>
          </a:p>
        </p:txBody>
      </p:sp>
      <p:sp>
        <p:nvSpPr>
          <p:cNvPr id="8" name="Text 6"/>
          <p:cNvSpPr/>
          <p:nvPr/>
        </p:nvSpPr>
        <p:spPr>
          <a:xfrm>
            <a:off x="8046720" y="320040"/>
            <a:ext cx="1371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546E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07 March 2026</a:t>
            </a:r>
            <a:endParaRPr lang="en-US" sz="900" dirty="0"/>
          </a:p>
        </p:txBody>
      </p:sp>
      <p:sp>
        <p:nvSpPr>
          <p:cNvPr id="9" name="Shape 7"/>
          <p:cNvSpPr/>
          <p:nvPr/>
        </p:nvSpPr>
        <p:spPr>
          <a:xfrm>
            <a:off x="0" y="6492240"/>
            <a:ext cx="9144000" cy="365760"/>
          </a:xfrm>
          <a:prstGeom prst="rect">
            <a:avLst/>
          </a:prstGeom>
          <a:solidFill>
            <a:srgbClr val="1A1A2E"/>
          </a:solidFill>
          <a:ln/>
        </p:spPr>
      </p:sp>
      <p:sp>
        <p:nvSpPr>
          <p:cNvPr id="10" name="Text 8"/>
          <p:cNvSpPr/>
          <p:nvPr/>
        </p:nvSpPr>
        <p:spPr>
          <a:xfrm>
            <a:off x="182880" y="6537960"/>
            <a:ext cx="73152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00" dirty="0">
                <a:solidFill>
                  <a:srgbClr val="546E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ultrascout.ai/downloads/ai-metrics-board-template.pptx  |  © 2026 UltraScout AI</a:t>
            </a:r>
            <a:endParaRPr lang="en-US" sz="700" dirty="0"/>
          </a:p>
        </p:txBody>
      </p:sp>
      <p:sp>
        <p:nvSpPr>
          <p:cNvPr id="11" name="Text 9"/>
          <p:cNvSpPr/>
          <p:nvPr/>
        </p:nvSpPr>
        <p:spPr>
          <a:xfrm>
            <a:off x="8686800" y="6537960"/>
            <a:ext cx="2743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00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12" name="Shape 10"/>
          <p:cNvSpPr/>
          <p:nvPr/>
        </p:nvSpPr>
        <p:spPr>
          <a:xfrm>
            <a:off x="182880" y="1143000"/>
            <a:ext cx="4343400" cy="521208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38100" dir="8100000">
              <a:srgbClr val="000000">
                <a:alpha val="18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182880" y="1143000"/>
            <a:ext cx="4343400" cy="64008"/>
          </a:xfrm>
          <a:prstGeom prst="rect">
            <a:avLst/>
          </a:prstGeom>
          <a:solidFill>
            <a:srgbClr val="00897B"/>
          </a:solidFill>
          <a:ln/>
        </p:spPr>
      </p:sp>
      <p:sp>
        <p:nvSpPr>
          <p:cNvPr id="14" name="Text 12"/>
          <p:cNvSpPr/>
          <p:nvPr/>
        </p:nvSpPr>
        <p:spPr>
          <a:xfrm>
            <a:off x="320040" y="1261872"/>
            <a:ext cx="40690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00897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METRIC 4: INTENT-WEIGHTED VISIBILITY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320040" y="1572768"/>
            <a:ext cx="40690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546E7A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Σ(Visibility by intent × Intent weight)</a:t>
            </a:r>
            <a:endParaRPr lang="en-US" sz="900" dirty="0"/>
          </a:p>
        </p:txBody>
      </p:sp>
      <p:sp>
        <p:nvSpPr>
          <p:cNvPr id="16" name="Shape 14"/>
          <p:cNvSpPr/>
          <p:nvPr/>
        </p:nvSpPr>
        <p:spPr>
          <a:xfrm>
            <a:off x="320040" y="1965960"/>
            <a:ext cx="4023360" cy="1234440"/>
          </a:xfrm>
          <a:prstGeom prst="rect">
            <a:avLst/>
          </a:prstGeom>
          <a:solidFill>
            <a:srgbClr val="ECEFF1"/>
          </a:solidFill>
          <a:ln/>
        </p:spPr>
      </p:sp>
      <p:sp>
        <p:nvSpPr>
          <p:cNvPr id="17" name="Shape 15"/>
          <p:cNvSpPr/>
          <p:nvPr/>
        </p:nvSpPr>
        <p:spPr>
          <a:xfrm>
            <a:off x="320040" y="1965960"/>
            <a:ext cx="54864" cy="1234440"/>
          </a:xfrm>
          <a:prstGeom prst="rect">
            <a:avLst/>
          </a:prstGeom>
          <a:solidFill>
            <a:srgbClr val="00897B"/>
          </a:solidFill>
          <a:ln/>
        </p:spPr>
      </p:sp>
      <p:sp>
        <p:nvSpPr>
          <p:cNvPr id="18" name="Text 16"/>
          <p:cNvSpPr/>
          <p:nvPr/>
        </p:nvSpPr>
        <p:spPr>
          <a:xfrm>
            <a:off x="502920" y="2029968"/>
            <a:ext cx="2560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1A1A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Buying Intent</a:t>
            </a:r>
            <a:endParaRPr lang="en-US" sz="1000" dirty="0"/>
          </a:p>
        </p:txBody>
      </p:sp>
      <p:sp>
        <p:nvSpPr>
          <p:cNvPr id="19" name="Text 17"/>
          <p:cNvSpPr/>
          <p:nvPr/>
        </p:nvSpPr>
        <p:spPr>
          <a:xfrm>
            <a:off x="502920" y="2313432"/>
            <a:ext cx="13716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0897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Weight: 5×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1920240" y="2313432"/>
            <a:ext cx="22860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1A1A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18% visibility (↑153%)</a:t>
            </a:r>
            <a:endParaRPr lang="en-US" sz="900" dirty="0"/>
          </a:p>
        </p:txBody>
      </p:sp>
      <p:sp>
        <p:nvSpPr>
          <p:cNvPr id="21" name="Text 19"/>
          <p:cNvSpPr/>
          <p:nvPr/>
        </p:nvSpPr>
        <p:spPr>
          <a:xfrm>
            <a:off x="502920" y="2578608"/>
            <a:ext cx="374904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i="1" dirty="0">
                <a:solidFill>
                  <a:srgbClr val="546E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Being visible here is where revenue happens</a:t>
            </a:r>
            <a:endParaRPr lang="en-US" sz="800" dirty="0"/>
          </a:p>
        </p:txBody>
      </p:sp>
      <p:sp>
        <p:nvSpPr>
          <p:cNvPr id="22" name="Shape 20"/>
          <p:cNvSpPr/>
          <p:nvPr/>
        </p:nvSpPr>
        <p:spPr>
          <a:xfrm>
            <a:off x="320040" y="3337560"/>
            <a:ext cx="4023360" cy="1234440"/>
          </a:xfrm>
          <a:prstGeom prst="rect">
            <a:avLst/>
          </a:prstGeom>
          <a:solidFill>
            <a:srgbClr val="ECEFF1"/>
          </a:solidFill>
          <a:ln/>
        </p:spPr>
      </p:sp>
      <p:sp>
        <p:nvSpPr>
          <p:cNvPr id="23" name="Shape 21"/>
          <p:cNvSpPr/>
          <p:nvPr/>
        </p:nvSpPr>
        <p:spPr>
          <a:xfrm>
            <a:off x="320040" y="3337560"/>
            <a:ext cx="54864" cy="1234440"/>
          </a:xfrm>
          <a:prstGeom prst="rect">
            <a:avLst/>
          </a:prstGeom>
          <a:solidFill>
            <a:srgbClr val="1976D2"/>
          </a:solidFill>
          <a:ln/>
        </p:spPr>
      </p:sp>
      <p:sp>
        <p:nvSpPr>
          <p:cNvPr id="24" name="Text 22"/>
          <p:cNvSpPr/>
          <p:nvPr/>
        </p:nvSpPr>
        <p:spPr>
          <a:xfrm>
            <a:off x="502920" y="3401568"/>
            <a:ext cx="2560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1A1A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Comparison Intent</a:t>
            </a:r>
            <a:endParaRPr lang="en-US" sz="1000" dirty="0"/>
          </a:p>
        </p:txBody>
      </p:sp>
      <p:sp>
        <p:nvSpPr>
          <p:cNvPr id="25" name="Text 23"/>
          <p:cNvSpPr/>
          <p:nvPr/>
        </p:nvSpPr>
        <p:spPr>
          <a:xfrm>
            <a:off x="502920" y="3685032"/>
            <a:ext cx="13716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976D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Weight: 3×</a:t>
            </a:r>
            <a:endParaRPr lang="en-US" sz="1100" dirty="0"/>
          </a:p>
        </p:txBody>
      </p:sp>
      <p:sp>
        <p:nvSpPr>
          <p:cNvPr id="26" name="Text 24"/>
          <p:cNvSpPr/>
          <p:nvPr/>
        </p:nvSpPr>
        <p:spPr>
          <a:xfrm>
            <a:off x="1920240" y="3685032"/>
            <a:ext cx="22860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1A1A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41% visibility (↑16%)</a:t>
            </a:r>
            <a:endParaRPr lang="en-US" sz="900" dirty="0"/>
          </a:p>
        </p:txBody>
      </p:sp>
      <p:sp>
        <p:nvSpPr>
          <p:cNvPr id="27" name="Text 25"/>
          <p:cNvSpPr/>
          <p:nvPr/>
        </p:nvSpPr>
        <p:spPr>
          <a:xfrm>
            <a:off x="502920" y="3950208"/>
            <a:ext cx="374904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i="1" dirty="0">
                <a:solidFill>
                  <a:srgbClr val="546E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Being visible here is where revenue happens</a:t>
            </a:r>
            <a:endParaRPr lang="en-US" sz="800" dirty="0"/>
          </a:p>
        </p:txBody>
      </p:sp>
      <p:sp>
        <p:nvSpPr>
          <p:cNvPr id="28" name="Shape 26"/>
          <p:cNvSpPr/>
          <p:nvPr/>
        </p:nvSpPr>
        <p:spPr>
          <a:xfrm>
            <a:off x="320040" y="4709160"/>
            <a:ext cx="4023360" cy="1234440"/>
          </a:xfrm>
          <a:prstGeom prst="rect">
            <a:avLst/>
          </a:prstGeom>
          <a:solidFill>
            <a:srgbClr val="ECEFF1"/>
          </a:solidFill>
          <a:ln/>
        </p:spPr>
      </p:sp>
      <p:sp>
        <p:nvSpPr>
          <p:cNvPr id="29" name="Shape 27"/>
          <p:cNvSpPr/>
          <p:nvPr/>
        </p:nvSpPr>
        <p:spPr>
          <a:xfrm>
            <a:off x="320040" y="4709160"/>
            <a:ext cx="54864" cy="1234440"/>
          </a:xfrm>
          <a:prstGeom prst="rect">
            <a:avLst/>
          </a:prstGeom>
          <a:solidFill>
            <a:srgbClr val="546E7A"/>
          </a:solidFill>
          <a:ln/>
        </p:spPr>
      </p:sp>
      <p:sp>
        <p:nvSpPr>
          <p:cNvPr id="30" name="Text 28"/>
          <p:cNvSpPr/>
          <p:nvPr/>
        </p:nvSpPr>
        <p:spPr>
          <a:xfrm>
            <a:off x="502920" y="4773168"/>
            <a:ext cx="2560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1A1A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Research Intent</a:t>
            </a:r>
            <a:endParaRPr lang="en-US" sz="1000" dirty="0"/>
          </a:p>
        </p:txBody>
      </p:sp>
      <p:sp>
        <p:nvSpPr>
          <p:cNvPr id="31" name="Text 29"/>
          <p:cNvSpPr/>
          <p:nvPr/>
        </p:nvSpPr>
        <p:spPr>
          <a:xfrm>
            <a:off x="502920" y="5056632"/>
            <a:ext cx="13716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546E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Weight: 1×</a:t>
            </a:r>
            <a:endParaRPr lang="en-US" sz="1100" dirty="0"/>
          </a:p>
        </p:txBody>
      </p:sp>
      <p:sp>
        <p:nvSpPr>
          <p:cNvPr id="32" name="Text 30"/>
          <p:cNvSpPr/>
          <p:nvPr/>
        </p:nvSpPr>
        <p:spPr>
          <a:xfrm>
            <a:off x="1920240" y="5056632"/>
            <a:ext cx="22860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1A1A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12% visibility (↑56%)</a:t>
            </a:r>
            <a:endParaRPr lang="en-US" sz="900" dirty="0"/>
          </a:p>
        </p:txBody>
      </p:sp>
      <p:sp>
        <p:nvSpPr>
          <p:cNvPr id="33" name="Text 31"/>
          <p:cNvSpPr/>
          <p:nvPr/>
        </p:nvSpPr>
        <p:spPr>
          <a:xfrm>
            <a:off x="502920" y="5321808"/>
            <a:ext cx="374904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i="1" dirty="0">
                <a:solidFill>
                  <a:srgbClr val="546E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Being visible here is where revenue happens</a:t>
            </a:r>
            <a:endParaRPr lang="en-US" sz="800" dirty="0"/>
          </a:p>
        </p:txBody>
      </p:sp>
      <p:sp>
        <p:nvSpPr>
          <p:cNvPr id="34" name="Shape 32"/>
          <p:cNvSpPr/>
          <p:nvPr/>
        </p:nvSpPr>
        <p:spPr>
          <a:xfrm>
            <a:off x="4754880" y="1143000"/>
            <a:ext cx="4343400" cy="521208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38100" dir="8100000">
              <a:srgbClr val="000000">
                <a:alpha val="18000"/>
              </a:srgbClr>
            </a:outerShdw>
          </a:effectLst>
        </p:spPr>
      </p:sp>
      <p:sp>
        <p:nvSpPr>
          <p:cNvPr id="35" name="Shape 33"/>
          <p:cNvSpPr/>
          <p:nvPr/>
        </p:nvSpPr>
        <p:spPr>
          <a:xfrm>
            <a:off x="4754880" y="1143000"/>
            <a:ext cx="4343400" cy="64008"/>
          </a:xfrm>
          <a:prstGeom prst="rect">
            <a:avLst/>
          </a:prstGeom>
          <a:solidFill>
            <a:srgbClr val="FF6F00"/>
          </a:solidFill>
          <a:ln/>
        </p:spPr>
      </p:sp>
      <p:sp>
        <p:nvSpPr>
          <p:cNvPr id="36" name="Text 34"/>
          <p:cNvSpPr/>
          <p:nvPr/>
        </p:nvSpPr>
        <p:spPr>
          <a:xfrm>
            <a:off x="4892040" y="1261872"/>
            <a:ext cx="40690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F6F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METRIC 5: AI-ATTRIBUTED REVENUE</a:t>
            </a:r>
            <a:endParaRPr lang="en-US" sz="900" dirty="0"/>
          </a:p>
        </p:txBody>
      </p:sp>
      <p:sp>
        <p:nvSpPr>
          <p:cNvPr id="37" name="Text 35"/>
          <p:cNvSpPr/>
          <p:nvPr/>
        </p:nvSpPr>
        <p:spPr>
          <a:xfrm>
            <a:off x="4892040" y="1572768"/>
            <a:ext cx="40690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1A1A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Revenue directly tied to AI influence</a:t>
            </a:r>
            <a:endParaRPr lang="en-US" sz="1000" dirty="0"/>
          </a:p>
        </p:txBody>
      </p:sp>
      <p:sp>
        <p:nvSpPr>
          <p:cNvPr id="38" name="Shape 36"/>
          <p:cNvSpPr/>
          <p:nvPr/>
        </p:nvSpPr>
        <p:spPr>
          <a:xfrm>
            <a:off x="4892040" y="1965960"/>
            <a:ext cx="4023360" cy="960120"/>
          </a:xfrm>
          <a:prstGeom prst="roundRect">
            <a:avLst>
              <a:gd name="adj" fmla="val 4762"/>
            </a:avLst>
          </a:prstGeom>
          <a:solidFill>
            <a:srgbClr val="ECEFF1"/>
          </a:solidFill>
          <a:ln/>
        </p:spPr>
      </p:sp>
      <p:sp>
        <p:nvSpPr>
          <p:cNvPr id="39" name="Shape 37"/>
          <p:cNvSpPr/>
          <p:nvPr/>
        </p:nvSpPr>
        <p:spPr>
          <a:xfrm>
            <a:off x="4892040" y="1965960"/>
            <a:ext cx="54864" cy="960120"/>
          </a:xfrm>
          <a:prstGeom prst="rect">
            <a:avLst/>
          </a:prstGeom>
          <a:solidFill>
            <a:srgbClr val="00897B"/>
          </a:solidFill>
          <a:ln/>
        </p:spPr>
      </p:sp>
      <p:sp>
        <p:nvSpPr>
          <p:cNvPr id="40" name="Text 38"/>
          <p:cNvSpPr/>
          <p:nvPr/>
        </p:nvSpPr>
        <p:spPr>
          <a:xfrm>
            <a:off x="5010912" y="2029968"/>
            <a:ext cx="3200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897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</a:t>
            </a:r>
            <a:endParaRPr lang="en-US" sz="1300" dirty="0"/>
          </a:p>
        </p:txBody>
      </p:sp>
      <p:sp>
        <p:nvSpPr>
          <p:cNvPr id="41" name="Text 39"/>
          <p:cNvSpPr/>
          <p:nvPr/>
        </p:nvSpPr>
        <p:spPr>
          <a:xfrm>
            <a:off x="5376672" y="2011680"/>
            <a:ext cx="33832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1A1A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Direct Click Attribution</a:t>
            </a:r>
            <a:endParaRPr lang="en-US" sz="1000" dirty="0"/>
          </a:p>
        </p:txBody>
      </p:sp>
      <p:sp>
        <p:nvSpPr>
          <p:cNvPr id="42" name="Text 40"/>
          <p:cNvSpPr/>
          <p:nvPr/>
        </p:nvSpPr>
        <p:spPr>
          <a:xfrm>
            <a:off x="5376672" y="2304288"/>
            <a:ext cx="33832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546E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UTM-tracked clicks from AI platforms</a:t>
            </a:r>
            <a:endParaRPr lang="en-US" sz="900" dirty="0"/>
          </a:p>
        </p:txBody>
      </p:sp>
      <p:sp>
        <p:nvSpPr>
          <p:cNvPr id="43" name="Shape 41"/>
          <p:cNvSpPr/>
          <p:nvPr/>
        </p:nvSpPr>
        <p:spPr>
          <a:xfrm>
            <a:off x="4892040" y="3063240"/>
            <a:ext cx="4023360" cy="960120"/>
          </a:xfrm>
          <a:prstGeom prst="roundRect">
            <a:avLst>
              <a:gd name="adj" fmla="val 4762"/>
            </a:avLst>
          </a:prstGeom>
          <a:solidFill>
            <a:srgbClr val="ECEFF1"/>
          </a:solidFill>
          <a:ln/>
        </p:spPr>
      </p:sp>
      <p:sp>
        <p:nvSpPr>
          <p:cNvPr id="44" name="Shape 42"/>
          <p:cNvSpPr/>
          <p:nvPr/>
        </p:nvSpPr>
        <p:spPr>
          <a:xfrm>
            <a:off x="4892040" y="3063240"/>
            <a:ext cx="54864" cy="960120"/>
          </a:xfrm>
          <a:prstGeom prst="rect">
            <a:avLst/>
          </a:prstGeom>
          <a:solidFill>
            <a:srgbClr val="00897B"/>
          </a:solidFill>
          <a:ln/>
        </p:spPr>
      </p:sp>
      <p:sp>
        <p:nvSpPr>
          <p:cNvPr id="45" name="Text 43"/>
          <p:cNvSpPr/>
          <p:nvPr/>
        </p:nvSpPr>
        <p:spPr>
          <a:xfrm>
            <a:off x="5010912" y="3127248"/>
            <a:ext cx="3200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897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300" dirty="0"/>
          </a:p>
        </p:txBody>
      </p:sp>
      <p:sp>
        <p:nvSpPr>
          <p:cNvPr id="46" name="Text 44"/>
          <p:cNvSpPr/>
          <p:nvPr/>
        </p:nvSpPr>
        <p:spPr>
          <a:xfrm>
            <a:off x="5376672" y="3108960"/>
            <a:ext cx="33832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1A1A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Branded Search Lift</a:t>
            </a:r>
            <a:endParaRPr lang="en-US" sz="1000" dirty="0"/>
          </a:p>
        </p:txBody>
      </p:sp>
      <p:sp>
        <p:nvSpPr>
          <p:cNvPr id="47" name="Text 45"/>
          <p:cNvSpPr/>
          <p:nvPr/>
        </p:nvSpPr>
        <p:spPr>
          <a:xfrm>
            <a:off x="5376672" y="3401568"/>
            <a:ext cx="33832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546E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Incremental searches × conversion rate</a:t>
            </a:r>
            <a:endParaRPr lang="en-US" sz="900" dirty="0"/>
          </a:p>
        </p:txBody>
      </p:sp>
      <p:sp>
        <p:nvSpPr>
          <p:cNvPr id="48" name="Shape 46"/>
          <p:cNvSpPr/>
          <p:nvPr/>
        </p:nvSpPr>
        <p:spPr>
          <a:xfrm>
            <a:off x="4892040" y="4160520"/>
            <a:ext cx="4023360" cy="960120"/>
          </a:xfrm>
          <a:prstGeom prst="roundRect">
            <a:avLst>
              <a:gd name="adj" fmla="val 4762"/>
            </a:avLst>
          </a:prstGeom>
          <a:solidFill>
            <a:srgbClr val="ECEFF1"/>
          </a:solidFill>
          <a:ln/>
        </p:spPr>
      </p:sp>
      <p:sp>
        <p:nvSpPr>
          <p:cNvPr id="49" name="Shape 47"/>
          <p:cNvSpPr/>
          <p:nvPr/>
        </p:nvSpPr>
        <p:spPr>
          <a:xfrm>
            <a:off x="4892040" y="4160520"/>
            <a:ext cx="54864" cy="960120"/>
          </a:xfrm>
          <a:prstGeom prst="rect">
            <a:avLst/>
          </a:prstGeom>
          <a:solidFill>
            <a:srgbClr val="00897B"/>
          </a:solidFill>
          <a:ln/>
        </p:spPr>
      </p:sp>
      <p:sp>
        <p:nvSpPr>
          <p:cNvPr id="50" name="Text 48"/>
          <p:cNvSpPr/>
          <p:nvPr/>
        </p:nvSpPr>
        <p:spPr>
          <a:xfrm>
            <a:off x="5010912" y="4224528"/>
            <a:ext cx="3200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897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300" dirty="0"/>
          </a:p>
        </p:txBody>
      </p:sp>
      <p:sp>
        <p:nvSpPr>
          <p:cNvPr id="51" name="Text 49"/>
          <p:cNvSpPr/>
          <p:nvPr/>
        </p:nvSpPr>
        <p:spPr>
          <a:xfrm>
            <a:off x="5376672" y="4206240"/>
            <a:ext cx="33832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1A1A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Survey-Based Lift</a:t>
            </a:r>
            <a:endParaRPr lang="en-US" sz="1000" dirty="0"/>
          </a:p>
        </p:txBody>
      </p:sp>
      <p:sp>
        <p:nvSpPr>
          <p:cNvPr id="52" name="Text 50"/>
          <p:cNvSpPr/>
          <p:nvPr/>
        </p:nvSpPr>
        <p:spPr>
          <a:xfrm>
            <a:off x="5376672" y="4498848"/>
            <a:ext cx="33832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546E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Self-reported AI influence in conversion surveys</a:t>
            </a:r>
            <a:endParaRPr lang="en-US" sz="900" dirty="0"/>
          </a:p>
        </p:txBody>
      </p:sp>
      <p:sp>
        <p:nvSpPr>
          <p:cNvPr id="53" name="Shape 51"/>
          <p:cNvSpPr/>
          <p:nvPr/>
        </p:nvSpPr>
        <p:spPr>
          <a:xfrm>
            <a:off x="4892040" y="5257800"/>
            <a:ext cx="4023360" cy="960120"/>
          </a:xfrm>
          <a:prstGeom prst="roundRect">
            <a:avLst>
              <a:gd name="adj" fmla="val 4762"/>
            </a:avLst>
          </a:prstGeom>
          <a:solidFill>
            <a:srgbClr val="ECEFF1"/>
          </a:solidFill>
          <a:ln/>
        </p:spPr>
      </p:sp>
      <p:sp>
        <p:nvSpPr>
          <p:cNvPr id="54" name="Shape 52"/>
          <p:cNvSpPr/>
          <p:nvPr/>
        </p:nvSpPr>
        <p:spPr>
          <a:xfrm>
            <a:off x="4892040" y="5257800"/>
            <a:ext cx="54864" cy="960120"/>
          </a:xfrm>
          <a:prstGeom prst="rect">
            <a:avLst/>
          </a:prstGeom>
          <a:solidFill>
            <a:srgbClr val="00897B"/>
          </a:solidFill>
          <a:ln/>
        </p:spPr>
      </p:sp>
      <p:sp>
        <p:nvSpPr>
          <p:cNvPr id="55" name="Text 53"/>
          <p:cNvSpPr/>
          <p:nvPr/>
        </p:nvSpPr>
        <p:spPr>
          <a:xfrm>
            <a:off x="5010912" y="5321808"/>
            <a:ext cx="3200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0897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300" dirty="0"/>
          </a:p>
        </p:txBody>
      </p:sp>
      <p:sp>
        <p:nvSpPr>
          <p:cNvPr id="56" name="Text 54"/>
          <p:cNvSpPr/>
          <p:nvPr/>
        </p:nvSpPr>
        <p:spPr>
          <a:xfrm>
            <a:off x="5376672" y="5303520"/>
            <a:ext cx="33832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1A1A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Incrementality Testing</a:t>
            </a:r>
            <a:endParaRPr lang="en-US" sz="1000" dirty="0"/>
          </a:p>
        </p:txBody>
      </p:sp>
      <p:sp>
        <p:nvSpPr>
          <p:cNvPr id="57" name="Text 55"/>
          <p:cNvSpPr/>
          <p:nvPr/>
        </p:nvSpPr>
        <p:spPr>
          <a:xfrm>
            <a:off x="5376672" y="5596128"/>
            <a:ext cx="33832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546E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Geo holdout validation (annual)</a:t>
            </a:r>
            <a:endParaRPr lang="en-US" sz="900" dirty="0"/>
          </a:p>
        </p:txBody>
      </p:sp>
      <p:sp>
        <p:nvSpPr>
          <p:cNvPr id="58" name="Text 56"/>
          <p:cNvSpPr/>
          <p:nvPr/>
        </p:nvSpPr>
        <p:spPr>
          <a:xfrm>
            <a:off x="4892040" y="5897880"/>
            <a:ext cx="40690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00897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Result: 32% revenue increase  |  6.2× ROI on AI investment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8FAF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05840"/>
          </a:xfrm>
          <a:prstGeom prst="rect">
            <a:avLst/>
          </a:prstGeom>
          <a:solidFill>
            <a:srgbClr val="1A1A2E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1005840"/>
            <a:ext cx="9144000" cy="36576"/>
          </a:xfrm>
          <a:prstGeom prst="rect">
            <a:avLst/>
          </a:prstGeom>
          <a:solidFill>
            <a:srgbClr val="00BFA5"/>
          </a:solidFill>
          <a:ln/>
        </p:spPr>
      </p:sp>
      <p:sp>
        <p:nvSpPr>
          <p:cNvPr id="4" name="Text 2"/>
          <p:cNvSpPr/>
          <p:nvPr/>
        </p:nvSpPr>
        <p:spPr>
          <a:xfrm>
            <a:off x="274320" y="91440"/>
            <a:ext cx="2286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0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UltraScout AI</a:t>
            </a:r>
            <a:endParaRPr lang="en-US" sz="1400" dirty="0"/>
          </a:p>
        </p:txBody>
      </p:sp>
      <p:sp>
        <p:nvSpPr>
          <p:cNvPr id="5" name="Text 3"/>
          <p:cNvSpPr/>
          <p:nvPr/>
        </p:nvSpPr>
        <p:spPr>
          <a:xfrm>
            <a:off x="274320" y="457200"/>
            <a:ext cx="2286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546E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ultrascout.ai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2743200" y="73152"/>
            <a:ext cx="50292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Executive Dashboard</a:t>
            </a:r>
            <a:endParaRPr lang="en-US" sz="2200" dirty="0"/>
          </a:p>
        </p:txBody>
      </p:sp>
      <p:sp>
        <p:nvSpPr>
          <p:cNvPr id="7" name="Text 5"/>
          <p:cNvSpPr/>
          <p:nvPr/>
        </p:nvSpPr>
        <p:spPr>
          <a:xfrm>
            <a:off x="2743200" y="576072"/>
            <a:ext cx="5029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0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How to present all 5 metrics in a single-page board update</a:t>
            </a:r>
            <a:endParaRPr lang="en-US" sz="1000" dirty="0"/>
          </a:p>
        </p:txBody>
      </p:sp>
      <p:sp>
        <p:nvSpPr>
          <p:cNvPr id="8" name="Text 6"/>
          <p:cNvSpPr/>
          <p:nvPr/>
        </p:nvSpPr>
        <p:spPr>
          <a:xfrm>
            <a:off x="8046720" y="320040"/>
            <a:ext cx="1371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546E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07 March 2026</a:t>
            </a:r>
            <a:endParaRPr lang="en-US" sz="900" dirty="0"/>
          </a:p>
        </p:txBody>
      </p:sp>
      <p:sp>
        <p:nvSpPr>
          <p:cNvPr id="9" name="Shape 7"/>
          <p:cNvSpPr/>
          <p:nvPr/>
        </p:nvSpPr>
        <p:spPr>
          <a:xfrm>
            <a:off x="0" y="6492240"/>
            <a:ext cx="9144000" cy="365760"/>
          </a:xfrm>
          <a:prstGeom prst="rect">
            <a:avLst/>
          </a:prstGeom>
          <a:solidFill>
            <a:srgbClr val="1A1A2E"/>
          </a:solidFill>
          <a:ln/>
        </p:spPr>
      </p:sp>
      <p:sp>
        <p:nvSpPr>
          <p:cNvPr id="10" name="Text 8"/>
          <p:cNvSpPr/>
          <p:nvPr/>
        </p:nvSpPr>
        <p:spPr>
          <a:xfrm>
            <a:off x="182880" y="6537960"/>
            <a:ext cx="73152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00" dirty="0">
                <a:solidFill>
                  <a:srgbClr val="546E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ultrascout.ai/downloads/ai-metrics-board-template.pptx  |  © 2026 UltraScout AI</a:t>
            </a:r>
            <a:endParaRPr lang="en-US" sz="700" dirty="0"/>
          </a:p>
        </p:txBody>
      </p:sp>
      <p:sp>
        <p:nvSpPr>
          <p:cNvPr id="11" name="Text 9"/>
          <p:cNvSpPr/>
          <p:nvPr/>
        </p:nvSpPr>
        <p:spPr>
          <a:xfrm>
            <a:off x="8686800" y="6537960"/>
            <a:ext cx="2743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00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12" name="Shape 10"/>
          <p:cNvSpPr/>
          <p:nvPr/>
        </p:nvSpPr>
        <p:spPr>
          <a:xfrm>
            <a:off x="182880" y="1143000"/>
            <a:ext cx="2788920" cy="155448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38100" dir="8100000">
              <a:srgbClr val="000000">
                <a:alpha val="18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182880" y="1143000"/>
            <a:ext cx="2788920" cy="64008"/>
          </a:xfrm>
          <a:prstGeom prst="rect">
            <a:avLst/>
          </a:prstGeom>
          <a:solidFill>
            <a:srgbClr val="00897B"/>
          </a:solidFill>
          <a:ln/>
        </p:spPr>
      </p:sp>
      <p:sp>
        <p:nvSpPr>
          <p:cNvPr id="14" name="Text 12"/>
          <p:cNvSpPr/>
          <p:nvPr/>
        </p:nvSpPr>
        <p:spPr>
          <a:xfrm>
            <a:off x="320040" y="1261872"/>
            <a:ext cx="2560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00897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AI Influence Score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320040" y="1536192"/>
            <a:ext cx="25603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00897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88</a:t>
            </a:r>
            <a:endParaRPr lang="en-US" sz="2600" dirty="0"/>
          </a:p>
        </p:txBody>
      </p:sp>
      <p:sp>
        <p:nvSpPr>
          <p:cNvPr id="16" name="Text 14"/>
          <p:cNvSpPr/>
          <p:nvPr/>
        </p:nvSpPr>
        <p:spPr>
          <a:xfrm>
            <a:off x="320040" y="2011680"/>
            <a:ext cx="1828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0897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▲ +25 pts</a:t>
            </a:r>
            <a:endParaRPr lang="en-US" sz="1100" dirty="0"/>
          </a:p>
        </p:txBody>
      </p:sp>
      <p:sp>
        <p:nvSpPr>
          <p:cNvPr id="17" name="Text 15"/>
          <p:cNvSpPr/>
          <p:nvPr/>
        </p:nvSpPr>
        <p:spPr>
          <a:xfrm>
            <a:off x="320040" y="2304288"/>
            <a:ext cx="25603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546E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Updated: Monthly</a:t>
            </a:r>
            <a:endParaRPr lang="en-US" sz="800" dirty="0"/>
          </a:p>
        </p:txBody>
      </p:sp>
      <p:sp>
        <p:nvSpPr>
          <p:cNvPr id="18" name="Shape 16"/>
          <p:cNvSpPr/>
          <p:nvPr/>
        </p:nvSpPr>
        <p:spPr>
          <a:xfrm>
            <a:off x="3154680" y="1143000"/>
            <a:ext cx="2788920" cy="155448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38100" dir="8100000">
              <a:srgbClr val="000000">
                <a:alpha val="18000"/>
              </a:srgbClr>
            </a:outerShdw>
          </a:effectLst>
        </p:spPr>
      </p:sp>
      <p:sp>
        <p:nvSpPr>
          <p:cNvPr id="19" name="Shape 17"/>
          <p:cNvSpPr/>
          <p:nvPr/>
        </p:nvSpPr>
        <p:spPr>
          <a:xfrm>
            <a:off x="3154680" y="1143000"/>
            <a:ext cx="2788920" cy="64008"/>
          </a:xfrm>
          <a:prstGeom prst="rect">
            <a:avLst/>
          </a:prstGeom>
          <a:solidFill>
            <a:srgbClr val="1976D2"/>
          </a:solidFill>
          <a:ln/>
        </p:spPr>
      </p:sp>
      <p:sp>
        <p:nvSpPr>
          <p:cNvPr id="20" name="Text 18"/>
          <p:cNvSpPr/>
          <p:nvPr/>
        </p:nvSpPr>
        <p:spPr>
          <a:xfrm>
            <a:off x="3291840" y="1261872"/>
            <a:ext cx="2560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1976D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Share of AI Voice</a:t>
            </a:r>
            <a:endParaRPr lang="en-US" sz="900" dirty="0"/>
          </a:p>
        </p:txBody>
      </p:sp>
      <p:sp>
        <p:nvSpPr>
          <p:cNvPr id="21" name="Text 19"/>
          <p:cNvSpPr/>
          <p:nvPr/>
        </p:nvSpPr>
        <p:spPr>
          <a:xfrm>
            <a:off x="3291840" y="1536192"/>
            <a:ext cx="25603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1976D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21.4%</a:t>
            </a:r>
            <a:endParaRPr lang="en-US" sz="2600" dirty="0"/>
          </a:p>
        </p:txBody>
      </p:sp>
      <p:sp>
        <p:nvSpPr>
          <p:cNvPr id="22" name="Text 20"/>
          <p:cNvSpPr/>
          <p:nvPr/>
        </p:nvSpPr>
        <p:spPr>
          <a:xfrm>
            <a:off x="3291840" y="2011680"/>
            <a:ext cx="1828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0897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▲ +6.3 pts</a:t>
            </a:r>
            <a:endParaRPr lang="en-US" sz="1100" dirty="0"/>
          </a:p>
        </p:txBody>
      </p:sp>
      <p:sp>
        <p:nvSpPr>
          <p:cNvPr id="23" name="Text 21"/>
          <p:cNvSpPr/>
          <p:nvPr/>
        </p:nvSpPr>
        <p:spPr>
          <a:xfrm>
            <a:off x="3291840" y="2304288"/>
            <a:ext cx="25603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546E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Updated: Monthly</a:t>
            </a:r>
            <a:endParaRPr lang="en-US" sz="800" dirty="0"/>
          </a:p>
        </p:txBody>
      </p:sp>
      <p:sp>
        <p:nvSpPr>
          <p:cNvPr id="24" name="Shape 22"/>
          <p:cNvSpPr/>
          <p:nvPr/>
        </p:nvSpPr>
        <p:spPr>
          <a:xfrm>
            <a:off x="6126480" y="1143000"/>
            <a:ext cx="2788920" cy="155448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38100" dir="8100000">
              <a:srgbClr val="000000">
                <a:alpha val="18000"/>
              </a:srgbClr>
            </a:outerShdw>
          </a:effectLst>
        </p:spPr>
      </p:sp>
      <p:sp>
        <p:nvSpPr>
          <p:cNvPr id="25" name="Shape 23"/>
          <p:cNvSpPr/>
          <p:nvPr/>
        </p:nvSpPr>
        <p:spPr>
          <a:xfrm>
            <a:off x="6126480" y="1143000"/>
            <a:ext cx="2788920" cy="64008"/>
          </a:xfrm>
          <a:prstGeom prst="rect">
            <a:avLst/>
          </a:prstGeom>
          <a:solidFill>
            <a:srgbClr val="FF6F00"/>
          </a:solidFill>
          <a:ln/>
        </p:spPr>
      </p:sp>
      <p:sp>
        <p:nvSpPr>
          <p:cNvPr id="26" name="Text 24"/>
          <p:cNvSpPr/>
          <p:nvPr/>
        </p:nvSpPr>
        <p:spPr>
          <a:xfrm>
            <a:off x="6263640" y="1261872"/>
            <a:ext cx="2560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F6F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AI-Attributed Revenue</a:t>
            </a:r>
            <a:endParaRPr lang="en-US" sz="900" dirty="0"/>
          </a:p>
        </p:txBody>
      </p:sp>
      <p:sp>
        <p:nvSpPr>
          <p:cNvPr id="27" name="Text 25"/>
          <p:cNvSpPr/>
          <p:nvPr/>
        </p:nvSpPr>
        <p:spPr>
          <a:xfrm>
            <a:off x="6263640" y="1536192"/>
            <a:ext cx="256032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600" b="1" dirty="0">
                <a:solidFill>
                  <a:srgbClr val="FF6F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£1.2M</a:t>
            </a:r>
            <a:endParaRPr lang="en-US" sz="2600" dirty="0"/>
          </a:p>
        </p:txBody>
      </p:sp>
      <p:sp>
        <p:nvSpPr>
          <p:cNvPr id="28" name="Text 26"/>
          <p:cNvSpPr/>
          <p:nvPr/>
        </p:nvSpPr>
        <p:spPr>
          <a:xfrm>
            <a:off x="6263640" y="2011680"/>
            <a:ext cx="1828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00897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▲ +32%</a:t>
            </a:r>
            <a:endParaRPr lang="en-US" sz="1100" dirty="0"/>
          </a:p>
        </p:txBody>
      </p:sp>
      <p:sp>
        <p:nvSpPr>
          <p:cNvPr id="29" name="Text 27"/>
          <p:cNvSpPr/>
          <p:nvPr/>
        </p:nvSpPr>
        <p:spPr>
          <a:xfrm>
            <a:off x="6263640" y="2304288"/>
            <a:ext cx="25603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546E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Updated: Quarterly</a:t>
            </a:r>
            <a:endParaRPr lang="en-US" sz="800" dirty="0"/>
          </a:p>
        </p:txBody>
      </p:sp>
      <p:sp>
        <p:nvSpPr>
          <p:cNvPr id="30" name="Text 28"/>
          <p:cNvSpPr/>
          <p:nvPr/>
        </p:nvSpPr>
        <p:spPr>
          <a:xfrm>
            <a:off x="320040" y="2578608"/>
            <a:ext cx="27889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i="1" dirty="0">
                <a:solidFill>
                  <a:srgbClr val="546E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[Replace: Insert gauge chart for AI Influence Score here]</a:t>
            </a:r>
            <a:endParaRPr lang="en-US" sz="750" dirty="0"/>
          </a:p>
        </p:txBody>
      </p:sp>
      <p:sp>
        <p:nvSpPr>
          <p:cNvPr id="31" name="Shape 29"/>
          <p:cNvSpPr/>
          <p:nvPr/>
        </p:nvSpPr>
        <p:spPr>
          <a:xfrm>
            <a:off x="182880" y="2880360"/>
            <a:ext cx="4389120" cy="146304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38100" dir="8100000">
              <a:srgbClr val="000000">
                <a:alpha val="18000"/>
              </a:srgbClr>
            </a:outerShdw>
          </a:effectLst>
        </p:spPr>
      </p:sp>
      <p:sp>
        <p:nvSpPr>
          <p:cNvPr id="32" name="Shape 30"/>
          <p:cNvSpPr/>
          <p:nvPr/>
        </p:nvSpPr>
        <p:spPr>
          <a:xfrm>
            <a:off x="182880" y="2880360"/>
            <a:ext cx="4389120" cy="64008"/>
          </a:xfrm>
          <a:prstGeom prst="rect">
            <a:avLst/>
          </a:prstGeom>
          <a:solidFill>
            <a:srgbClr val="00897B"/>
          </a:solidFill>
          <a:ln/>
        </p:spPr>
      </p:sp>
      <p:sp>
        <p:nvSpPr>
          <p:cNvPr id="33" name="Text 31"/>
          <p:cNvSpPr/>
          <p:nvPr/>
        </p:nvSpPr>
        <p:spPr>
          <a:xfrm>
            <a:off x="320040" y="2999232"/>
            <a:ext cx="4114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00897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Intent-Weighted Visibility</a:t>
            </a:r>
            <a:endParaRPr lang="en-US" sz="900" dirty="0"/>
          </a:p>
        </p:txBody>
      </p:sp>
      <p:sp>
        <p:nvSpPr>
          <p:cNvPr id="34" name="Text 32"/>
          <p:cNvSpPr/>
          <p:nvPr/>
        </p:nvSpPr>
        <p:spPr>
          <a:xfrm>
            <a:off x="320040" y="3291840"/>
            <a:ext cx="41148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00897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Buying +153%</a:t>
            </a:r>
            <a:endParaRPr lang="en-US" sz="2000" dirty="0"/>
          </a:p>
        </p:txBody>
      </p:sp>
      <p:sp>
        <p:nvSpPr>
          <p:cNvPr id="35" name="Text 33"/>
          <p:cNvSpPr/>
          <p:nvPr/>
        </p:nvSpPr>
        <p:spPr>
          <a:xfrm>
            <a:off x="320040" y="3794760"/>
            <a:ext cx="41148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546E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Buying 18% | Compare 41% | Research 12%</a:t>
            </a:r>
            <a:endParaRPr lang="en-US" sz="900" dirty="0"/>
          </a:p>
        </p:txBody>
      </p:sp>
      <p:sp>
        <p:nvSpPr>
          <p:cNvPr id="36" name="Shape 34"/>
          <p:cNvSpPr/>
          <p:nvPr/>
        </p:nvSpPr>
        <p:spPr>
          <a:xfrm>
            <a:off x="4754880" y="2880360"/>
            <a:ext cx="4389120" cy="146304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38100" dir="8100000">
              <a:srgbClr val="000000">
                <a:alpha val="18000"/>
              </a:srgbClr>
            </a:outerShdw>
          </a:effectLst>
        </p:spPr>
      </p:sp>
      <p:sp>
        <p:nvSpPr>
          <p:cNvPr id="37" name="Shape 35"/>
          <p:cNvSpPr/>
          <p:nvPr/>
        </p:nvSpPr>
        <p:spPr>
          <a:xfrm>
            <a:off x="4754880" y="2880360"/>
            <a:ext cx="4389120" cy="64008"/>
          </a:xfrm>
          <a:prstGeom prst="rect">
            <a:avLst/>
          </a:prstGeom>
          <a:solidFill>
            <a:srgbClr val="FF6F00"/>
          </a:solidFill>
          <a:ln/>
        </p:spPr>
      </p:sp>
      <p:sp>
        <p:nvSpPr>
          <p:cNvPr id="38" name="Text 36"/>
          <p:cNvSpPr/>
          <p:nvPr/>
        </p:nvSpPr>
        <p:spPr>
          <a:xfrm>
            <a:off x="4892040" y="2999232"/>
            <a:ext cx="4114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F6F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Citation Authority</a:t>
            </a:r>
            <a:endParaRPr lang="en-US" sz="900" dirty="0"/>
          </a:p>
        </p:txBody>
      </p:sp>
      <p:sp>
        <p:nvSpPr>
          <p:cNvPr id="39" name="Text 37"/>
          <p:cNvSpPr/>
          <p:nvPr/>
        </p:nvSpPr>
        <p:spPr>
          <a:xfrm>
            <a:off x="4892040" y="3291840"/>
            <a:ext cx="41148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6F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84%</a:t>
            </a:r>
            <a:endParaRPr lang="en-US" sz="2000" dirty="0"/>
          </a:p>
        </p:txBody>
      </p:sp>
      <p:sp>
        <p:nvSpPr>
          <p:cNvPr id="40" name="Text 38"/>
          <p:cNvSpPr/>
          <p:nvPr/>
        </p:nvSpPr>
        <p:spPr>
          <a:xfrm>
            <a:off x="4892040" y="3794760"/>
            <a:ext cx="41148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546E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25% → 84% | 4.5× referral traffic increase</a:t>
            </a:r>
            <a:endParaRPr lang="en-US" sz="900" dirty="0"/>
          </a:p>
        </p:txBody>
      </p:sp>
      <p:sp>
        <p:nvSpPr>
          <p:cNvPr id="41" name="Shape 39"/>
          <p:cNvSpPr/>
          <p:nvPr/>
        </p:nvSpPr>
        <p:spPr>
          <a:xfrm>
            <a:off x="182880" y="4480560"/>
            <a:ext cx="8778240" cy="187452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38100" dir="8100000">
              <a:srgbClr val="000000">
                <a:alpha val="18000"/>
              </a:srgbClr>
            </a:outerShdw>
          </a:effectLst>
        </p:spPr>
      </p:sp>
      <p:sp>
        <p:nvSpPr>
          <p:cNvPr id="42" name="Shape 40"/>
          <p:cNvSpPr/>
          <p:nvPr/>
        </p:nvSpPr>
        <p:spPr>
          <a:xfrm>
            <a:off x="182880" y="4480560"/>
            <a:ext cx="8778240" cy="64008"/>
          </a:xfrm>
          <a:prstGeom prst="rect">
            <a:avLst/>
          </a:prstGeom>
          <a:solidFill>
            <a:srgbClr val="1A1A2E"/>
          </a:solidFill>
          <a:ln/>
        </p:spPr>
      </p:sp>
      <p:sp>
        <p:nvSpPr>
          <p:cNvPr id="43" name="Text 41"/>
          <p:cNvSpPr/>
          <p:nvPr/>
        </p:nvSpPr>
        <p:spPr>
          <a:xfrm>
            <a:off x="320040" y="4599432"/>
            <a:ext cx="850392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00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COMPETITIVE POSITIONING  —  Share of AI Voice vs Top Competitors  |  Updated Quarterly</a:t>
            </a:r>
            <a:endParaRPr lang="en-US" sz="900" dirty="0"/>
          </a:p>
        </p:txBody>
      </p:sp>
      <p:sp>
        <p:nvSpPr>
          <p:cNvPr id="44" name="Text 42"/>
          <p:cNvSpPr/>
          <p:nvPr/>
        </p:nvSpPr>
        <p:spPr>
          <a:xfrm>
            <a:off x="320040" y="4983480"/>
            <a:ext cx="146304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1A1A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Your Brand</a:t>
            </a:r>
            <a:endParaRPr lang="en-US" sz="850" dirty="0"/>
          </a:p>
        </p:txBody>
      </p:sp>
      <p:sp>
        <p:nvSpPr>
          <p:cNvPr id="45" name="Shape 43"/>
          <p:cNvSpPr/>
          <p:nvPr/>
        </p:nvSpPr>
        <p:spPr>
          <a:xfrm>
            <a:off x="1828800" y="5001768"/>
            <a:ext cx="5870448" cy="164592"/>
          </a:xfrm>
          <a:prstGeom prst="rect">
            <a:avLst/>
          </a:prstGeom>
          <a:solidFill>
            <a:srgbClr val="00897B"/>
          </a:solidFill>
          <a:ln/>
        </p:spPr>
      </p:sp>
      <p:sp>
        <p:nvSpPr>
          <p:cNvPr id="46" name="Text 44"/>
          <p:cNvSpPr/>
          <p:nvPr/>
        </p:nvSpPr>
        <p:spPr>
          <a:xfrm>
            <a:off x="7882128" y="5001768"/>
            <a:ext cx="64008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dirty="0">
                <a:solidFill>
                  <a:srgbClr val="00897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21.4%</a:t>
            </a:r>
            <a:endParaRPr lang="en-US" sz="850" dirty="0"/>
          </a:p>
        </p:txBody>
      </p:sp>
      <p:sp>
        <p:nvSpPr>
          <p:cNvPr id="47" name="Text 45"/>
          <p:cNvSpPr/>
          <p:nvPr/>
        </p:nvSpPr>
        <p:spPr>
          <a:xfrm>
            <a:off x="320040" y="5212080"/>
            <a:ext cx="146304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1A1A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Competitor A</a:t>
            </a:r>
            <a:endParaRPr lang="en-US" sz="850" dirty="0"/>
          </a:p>
        </p:txBody>
      </p:sp>
      <p:sp>
        <p:nvSpPr>
          <p:cNvPr id="48" name="Shape 46"/>
          <p:cNvSpPr/>
          <p:nvPr/>
        </p:nvSpPr>
        <p:spPr>
          <a:xfrm>
            <a:off x="1828800" y="5230368"/>
            <a:ext cx="3374136" cy="164592"/>
          </a:xfrm>
          <a:prstGeom prst="rect">
            <a:avLst/>
          </a:prstGeom>
          <a:solidFill>
            <a:srgbClr val="546E7A"/>
          </a:solidFill>
          <a:ln/>
        </p:spPr>
      </p:sp>
      <p:sp>
        <p:nvSpPr>
          <p:cNvPr id="49" name="Text 47"/>
          <p:cNvSpPr/>
          <p:nvPr/>
        </p:nvSpPr>
        <p:spPr>
          <a:xfrm>
            <a:off x="5385816" y="5230368"/>
            <a:ext cx="64008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546E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12.3%</a:t>
            </a:r>
            <a:endParaRPr lang="en-US" sz="850" dirty="0"/>
          </a:p>
        </p:txBody>
      </p:sp>
      <p:sp>
        <p:nvSpPr>
          <p:cNvPr id="50" name="Text 48"/>
          <p:cNvSpPr/>
          <p:nvPr/>
        </p:nvSpPr>
        <p:spPr>
          <a:xfrm>
            <a:off x="320040" y="5440680"/>
            <a:ext cx="146304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1A1A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Competitor B</a:t>
            </a:r>
            <a:endParaRPr lang="en-US" sz="850" dirty="0"/>
          </a:p>
        </p:txBody>
      </p:sp>
      <p:sp>
        <p:nvSpPr>
          <p:cNvPr id="51" name="Shape 49"/>
          <p:cNvSpPr/>
          <p:nvPr/>
        </p:nvSpPr>
        <p:spPr>
          <a:xfrm>
            <a:off x="1828800" y="5458968"/>
            <a:ext cx="2496312" cy="164592"/>
          </a:xfrm>
          <a:prstGeom prst="rect">
            <a:avLst/>
          </a:prstGeom>
          <a:solidFill>
            <a:srgbClr val="546E7A"/>
          </a:solidFill>
          <a:ln/>
        </p:spPr>
      </p:sp>
      <p:sp>
        <p:nvSpPr>
          <p:cNvPr id="52" name="Text 50"/>
          <p:cNvSpPr/>
          <p:nvPr/>
        </p:nvSpPr>
        <p:spPr>
          <a:xfrm>
            <a:off x="4507992" y="5458968"/>
            <a:ext cx="64008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546E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9.1%</a:t>
            </a:r>
            <a:endParaRPr lang="en-US" sz="850" dirty="0"/>
          </a:p>
        </p:txBody>
      </p:sp>
      <p:sp>
        <p:nvSpPr>
          <p:cNvPr id="53" name="Text 51"/>
          <p:cNvSpPr/>
          <p:nvPr/>
        </p:nvSpPr>
        <p:spPr>
          <a:xfrm>
            <a:off x="320040" y="5669280"/>
            <a:ext cx="146304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1A1A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Competitor C</a:t>
            </a:r>
            <a:endParaRPr lang="en-US" sz="850" dirty="0"/>
          </a:p>
        </p:txBody>
      </p:sp>
      <p:sp>
        <p:nvSpPr>
          <p:cNvPr id="54" name="Shape 52"/>
          <p:cNvSpPr/>
          <p:nvPr/>
        </p:nvSpPr>
        <p:spPr>
          <a:xfrm>
            <a:off x="1828800" y="5687568"/>
            <a:ext cx="1700784" cy="164592"/>
          </a:xfrm>
          <a:prstGeom prst="rect">
            <a:avLst/>
          </a:prstGeom>
          <a:solidFill>
            <a:srgbClr val="546E7A"/>
          </a:solidFill>
          <a:ln/>
        </p:spPr>
      </p:sp>
      <p:sp>
        <p:nvSpPr>
          <p:cNvPr id="55" name="Text 53"/>
          <p:cNvSpPr/>
          <p:nvPr/>
        </p:nvSpPr>
        <p:spPr>
          <a:xfrm>
            <a:off x="3712464" y="5687568"/>
            <a:ext cx="64008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546E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6.2%</a:t>
            </a:r>
            <a:endParaRPr lang="en-US" sz="850" dirty="0"/>
          </a:p>
        </p:txBody>
      </p:sp>
      <p:sp>
        <p:nvSpPr>
          <p:cNvPr id="56" name="Text 54"/>
          <p:cNvSpPr/>
          <p:nvPr/>
        </p:nvSpPr>
        <p:spPr>
          <a:xfrm>
            <a:off x="320040" y="5897880"/>
            <a:ext cx="1463040" cy="20116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1A1A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Others</a:t>
            </a:r>
            <a:endParaRPr lang="en-US" sz="850" dirty="0"/>
          </a:p>
        </p:txBody>
      </p:sp>
      <p:sp>
        <p:nvSpPr>
          <p:cNvPr id="57" name="Shape 55"/>
          <p:cNvSpPr/>
          <p:nvPr/>
        </p:nvSpPr>
        <p:spPr>
          <a:xfrm>
            <a:off x="1828800" y="5916168"/>
            <a:ext cx="2743200" cy="164592"/>
          </a:xfrm>
          <a:prstGeom prst="rect">
            <a:avLst/>
          </a:prstGeom>
          <a:solidFill>
            <a:srgbClr val="ECEFF1"/>
          </a:solidFill>
          <a:ln/>
        </p:spPr>
      </p:sp>
      <p:sp>
        <p:nvSpPr>
          <p:cNvPr id="58" name="Text 56"/>
          <p:cNvSpPr/>
          <p:nvPr/>
        </p:nvSpPr>
        <p:spPr>
          <a:xfrm>
            <a:off x="4754880" y="5916168"/>
            <a:ext cx="640080" cy="16459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546E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51.0%</a:t>
            </a:r>
            <a:endParaRPr lang="en-US" sz="85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8FAF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05840"/>
          </a:xfrm>
          <a:prstGeom prst="rect">
            <a:avLst/>
          </a:prstGeom>
          <a:solidFill>
            <a:srgbClr val="1A1A2E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1005840"/>
            <a:ext cx="9144000" cy="36576"/>
          </a:xfrm>
          <a:prstGeom prst="rect">
            <a:avLst/>
          </a:prstGeom>
          <a:solidFill>
            <a:srgbClr val="00BFA5"/>
          </a:solidFill>
          <a:ln/>
        </p:spPr>
      </p:sp>
      <p:sp>
        <p:nvSpPr>
          <p:cNvPr id="4" name="Text 2"/>
          <p:cNvSpPr/>
          <p:nvPr/>
        </p:nvSpPr>
        <p:spPr>
          <a:xfrm>
            <a:off x="274320" y="91440"/>
            <a:ext cx="2286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0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UltraScout AI</a:t>
            </a:r>
            <a:endParaRPr lang="en-US" sz="1400" dirty="0"/>
          </a:p>
        </p:txBody>
      </p:sp>
      <p:sp>
        <p:nvSpPr>
          <p:cNvPr id="5" name="Text 3"/>
          <p:cNvSpPr/>
          <p:nvPr/>
        </p:nvSpPr>
        <p:spPr>
          <a:xfrm>
            <a:off x="274320" y="457200"/>
            <a:ext cx="2286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546E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ultrascout.ai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2743200" y="73152"/>
            <a:ext cx="50292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Measurement &amp; Reporting</a:t>
            </a:r>
            <a:endParaRPr lang="en-US" sz="2200" dirty="0"/>
          </a:p>
        </p:txBody>
      </p:sp>
      <p:sp>
        <p:nvSpPr>
          <p:cNvPr id="7" name="Text 5"/>
          <p:cNvSpPr/>
          <p:nvPr/>
        </p:nvSpPr>
        <p:spPr>
          <a:xfrm>
            <a:off x="2743200" y="576072"/>
            <a:ext cx="5029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0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Cadence, data sources, and methodology</a:t>
            </a:r>
            <a:endParaRPr lang="en-US" sz="1000" dirty="0"/>
          </a:p>
        </p:txBody>
      </p:sp>
      <p:sp>
        <p:nvSpPr>
          <p:cNvPr id="8" name="Text 6"/>
          <p:cNvSpPr/>
          <p:nvPr/>
        </p:nvSpPr>
        <p:spPr>
          <a:xfrm>
            <a:off x="8046720" y="320040"/>
            <a:ext cx="1371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546E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07 March 2026</a:t>
            </a:r>
            <a:endParaRPr lang="en-US" sz="900" dirty="0"/>
          </a:p>
        </p:txBody>
      </p:sp>
      <p:sp>
        <p:nvSpPr>
          <p:cNvPr id="9" name="Shape 7"/>
          <p:cNvSpPr/>
          <p:nvPr/>
        </p:nvSpPr>
        <p:spPr>
          <a:xfrm>
            <a:off x="0" y="6492240"/>
            <a:ext cx="9144000" cy="365760"/>
          </a:xfrm>
          <a:prstGeom prst="rect">
            <a:avLst/>
          </a:prstGeom>
          <a:solidFill>
            <a:srgbClr val="1A1A2E"/>
          </a:solidFill>
          <a:ln/>
        </p:spPr>
      </p:sp>
      <p:sp>
        <p:nvSpPr>
          <p:cNvPr id="10" name="Text 8"/>
          <p:cNvSpPr/>
          <p:nvPr/>
        </p:nvSpPr>
        <p:spPr>
          <a:xfrm>
            <a:off x="182880" y="6537960"/>
            <a:ext cx="73152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00" dirty="0">
                <a:solidFill>
                  <a:srgbClr val="546E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ultrascout.ai/downloads/ai-metrics-board-template.pptx  |  © 2026 UltraScout AI</a:t>
            </a:r>
            <a:endParaRPr lang="en-US" sz="700" dirty="0"/>
          </a:p>
        </p:txBody>
      </p:sp>
      <p:sp>
        <p:nvSpPr>
          <p:cNvPr id="11" name="Text 9"/>
          <p:cNvSpPr/>
          <p:nvPr/>
        </p:nvSpPr>
        <p:spPr>
          <a:xfrm>
            <a:off x="8686800" y="6537960"/>
            <a:ext cx="2743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00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12" name="Shape 10"/>
          <p:cNvSpPr/>
          <p:nvPr/>
        </p:nvSpPr>
        <p:spPr>
          <a:xfrm>
            <a:off x="182880" y="1143000"/>
            <a:ext cx="8778240" cy="320040"/>
          </a:xfrm>
          <a:prstGeom prst="rect">
            <a:avLst/>
          </a:prstGeom>
          <a:solidFill>
            <a:srgbClr val="00897B"/>
          </a:solidFill>
          <a:ln/>
        </p:spPr>
      </p:sp>
      <p:sp>
        <p:nvSpPr>
          <p:cNvPr id="13" name="Text 11"/>
          <p:cNvSpPr/>
          <p:nvPr/>
        </p:nvSpPr>
        <p:spPr>
          <a:xfrm>
            <a:off x="274320" y="1161288"/>
            <a:ext cx="28346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Frequency</a:t>
            </a:r>
            <a:endParaRPr lang="en-US" sz="900" dirty="0"/>
          </a:p>
        </p:txBody>
      </p:sp>
      <p:sp>
        <p:nvSpPr>
          <p:cNvPr id="14" name="Text 12"/>
          <p:cNvSpPr/>
          <p:nvPr/>
        </p:nvSpPr>
        <p:spPr>
          <a:xfrm>
            <a:off x="3200400" y="1161288"/>
            <a:ext cx="28346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Metrics Covered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6126480" y="1161288"/>
            <a:ext cx="28346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Audience</a:t>
            </a:r>
            <a:endParaRPr lang="en-US" sz="900" dirty="0"/>
          </a:p>
        </p:txBody>
      </p:sp>
      <p:sp>
        <p:nvSpPr>
          <p:cNvPr id="16" name="Shape 14"/>
          <p:cNvSpPr/>
          <p:nvPr/>
        </p:nvSpPr>
        <p:spPr>
          <a:xfrm>
            <a:off x="182880" y="1481328"/>
            <a:ext cx="8778240" cy="521208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17" name="Text 15"/>
          <p:cNvSpPr/>
          <p:nvPr/>
        </p:nvSpPr>
        <p:spPr>
          <a:xfrm>
            <a:off x="274320" y="1508760"/>
            <a:ext cx="2743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00897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Monthly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3200400" y="1508760"/>
            <a:ext cx="29260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1A1A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AI Influence Score, Share of Voice, Intent Visibility, Citation Authority</a:t>
            </a:r>
            <a:endParaRPr lang="en-US" sz="900" dirty="0"/>
          </a:p>
        </p:txBody>
      </p:sp>
      <p:sp>
        <p:nvSpPr>
          <p:cNvPr id="19" name="Text 17"/>
          <p:cNvSpPr/>
          <p:nvPr/>
        </p:nvSpPr>
        <p:spPr>
          <a:xfrm>
            <a:off x="6126480" y="1508760"/>
            <a:ext cx="2743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546E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Marketing leadership</a:t>
            </a:r>
            <a:endParaRPr lang="en-US" sz="900" dirty="0"/>
          </a:p>
        </p:txBody>
      </p:sp>
      <p:sp>
        <p:nvSpPr>
          <p:cNvPr id="20" name="Shape 18"/>
          <p:cNvSpPr/>
          <p:nvPr/>
        </p:nvSpPr>
        <p:spPr>
          <a:xfrm>
            <a:off x="182880" y="2029968"/>
            <a:ext cx="8778240" cy="521208"/>
          </a:xfrm>
          <a:prstGeom prst="rect">
            <a:avLst/>
          </a:prstGeom>
          <a:solidFill>
            <a:srgbClr val="E0F2F1"/>
          </a:solidFill>
          <a:ln/>
        </p:spPr>
      </p:sp>
      <p:sp>
        <p:nvSpPr>
          <p:cNvPr id="21" name="Text 19"/>
          <p:cNvSpPr/>
          <p:nvPr/>
        </p:nvSpPr>
        <p:spPr>
          <a:xfrm>
            <a:off x="274320" y="2057400"/>
            <a:ext cx="2743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00897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Quarterly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3200400" y="2057400"/>
            <a:ext cx="29260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1A1A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AI-Attributed Revenue, Competitive deep dive, Incrementality updates</a:t>
            </a:r>
            <a:endParaRPr lang="en-US" sz="900" dirty="0"/>
          </a:p>
        </p:txBody>
      </p:sp>
      <p:sp>
        <p:nvSpPr>
          <p:cNvPr id="23" name="Text 21"/>
          <p:cNvSpPr/>
          <p:nvPr/>
        </p:nvSpPr>
        <p:spPr>
          <a:xfrm>
            <a:off x="6126480" y="2057400"/>
            <a:ext cx="2743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546E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C-suite / Board</a:t>
            </a:r>
            <a:endParaRPr lang="en-US" sz="900" dirty="0"/>
          </a:p>
        </p:txBody>
      </p:sp>
      <p:sp>
        <p:nvSpPr>
          <p:cNvPr id="24" name="Shape 22"/>
          <p:cNvSpPr/>
          <p:nvPr/>
        </p:nvSpPr>
        <p:spPr>
          <a:xfrm>
            <a:off x="182880" y="2578608"/>
            <a:ext cx="8778240" cy="521208"/>
          </a:xfrm>
          <a:prstGeom prst="rect">
            <a:avLst/>
          </a:prstGeom>
          <a:solidFill>
            <a:srgbClr val="FFFFFF"/>
          </a:solidFill>
          <a:ln/>
        </p:spPr>
      </p:sp>
      <p:sp>
        <p:nvSpPr>
          <p:cNvPr id="25" name="Text 23"/>
          <p:cNvSpPr/>
          <p:nvPr/>
        </p:nvSpPr>
        <p:spPr>
          <a:xfrm>
            <a:off x="274320" y="2606040"/>
            <a:ext cx="2743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00897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Annually</a:t>
            </a:r>
            <a:endParaRPr lang="en-US" sz="1000" dirty="0"/>
          </a:p>
        </p:txBody>
      </p:sp>
      <p:sp>
        <p:nvSpPr>
          <p:cNvPr id="26" name="Text 24"/>
          <p:cNvSpPr/>
          <p:nvPr/>
        </p:nvSpPr>
        <p:spPr>
          <a:xfrm>
            <a:off x="3200400" y="2606040"/>
            <a:ext cx="29260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1A1A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Full attribution refresh, Strategy reset, Budget planning</a:t>
            </a:r>
            <a:endParaRPr lang="en-US" sz="900" dirty="0"/>
          </a:p>
        </p:txBody>
      </p:sp>
      <p:sp>
        <p:nvSpPr>
          <p:cNvPr id="27" name="Text 25"/>
          <p:cNvSpPr/>
          <p:nvPr/>
        </p:nvSpPr>
        <p:spPr>
          <a:xfrm>
            <a:off x="6126480" y="2606040"/>
            <a:ext cx="2743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546E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Executive leadership</a:t>
            </a:r>
            <a:endParaRPr lang="en-US" sz="900" dirty="0"/>
          </a:p>
        </p:txBody>
      </p:sp>
      <p:sp>
        <p:nvSpPr>
          <p:cNvPr id="28" name="Text 26"/>
          <p:cNvSpPr/>
          <p:nvPr/>
        </p:nvSpPr>
        <p:spPr>
          <a:xfrm>
            <a:off x="182880" y="3291840"/>
            <a:ext cx="877824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00897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DATA SOURCES</a:t>
            </a:r>
            <a:endParaRPr lang="en-US" sz="1000" dirty="0"/>
          </a:p>
        </p:txBody>
      </p:sp>
      <p:sp>
        <p:nvSpPr>
          <p:cNvPr id="29" name="Shape 27"/>
          <p:cNvSpPr/>
          <p:nvPr/>
        </p:nvSpPr>
        <p:spPr>
          <a:xfrm>
            <a:off x="182880" y="3657600"/>
            <a:ext cx="4206240" cy="822960"/>
          </a:xfrm>
          <a:prstGeom prst="rect">
            <a:avLst/>
          </a:prstGeom>
          <a:solidFill>
            <a:srgbClr val="E0F2F1"/>
          </a:solidFill>
          <a:ln/>
          <a:effectLst>
            <a:outerShdw sx="100000" sy="100000" kx="0" ky="0" algn="bl" rotWithShape="0" blurRad="76200" dist="38100" dir="8100000">
              <a:srgbClr val="000000">
                <a:alpha val="18000"/>
              </a:srgbClr>
            </a:outerShdw>
          </a:effectLst>
        </p:spPr>
      </p:sp>
      <p:sp>
        <p:nvSpPr>
          <p:cNvPr id="30" name="Shape 28"/>
          <p:cNvSpPr/>
          <p:nvPr/>
        </p:nvSpPr>
        <p:spPr>
          <a:xfrm>
            <a:off x="182880" y="3657600"/>
            <a:ext cx="54864" cy="822960"/>
          </a:xfrm>
          <a:prstGeom prst="rect">
            <a:avLst/>
          </a:prstGeom>
          <a:solidFill>
            <a:srgbClr val="00897B"/>
          </a:solidFill>
          <a:ln/>
        </p:spPr>
      </p:sp>
      <p:sp>
        <p:nvSpPr>
          <p:cNvPr id="31" name="Text 29"/>
          <p:cNvSpPr/>
          <p:nvPr/>
        </p:nvSpPr>
        <p:spPr>
          <a:xfrm>
            <a:off x="320040" y="3703320"/>
            <a:ext cx="39319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1A1A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UltraScout AI Platform</a:t>
            </a:r>
            <a:endParaRPr lang="en-US" sz="900" dirty="0"/>
          </a:p>
        </p:txBody>
      </p:sp>
      <p:sp>
        <p:nvSpPr>
          <p:cNvPr id="32" name="Text 30"/>
          <p:cNvSpPr/>
          <p:nvPr/>
        </p:nvSpPr>
        <p:spPr>
          <a:xfrm>
            <a:off x="320040" y="3977640"/>
            <a:ext cx="39319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546E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AI mentions, citations, intent, competitor share across 5+ platforms</a:t>
            </a:r>
            <a:endParaRPr lang="en-US" sz="850" dirty="0"/>
          </a:p>
        </p:txBody>
      </p:sp>
      <p:sp>
        <p:nvSpPr>
          <p:cNvPr id="33" name="Shape 31"/>
          <p:cNvSpPr/>
          <p:nvPr/>
        </p:nvSpPr>
        <p:spPr>
          <a:xfrm>
            <a:off x="4617720" y="3657600"/>
            <a:ext cx="4206240" cy="82296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38100" dir="8100000">
              <a:srgbClr val="000000">
                <a:alpha val="18000"/>
              </a:srgbClr>
            </a:outerShdw>
          </a:effectLst>
        </p:spPr>
      </p:sp>
      <p:sp>
        <p:nvSpPr>
          <p:cNvPr id="34" name="Shape 32"/>
          <p:cNvSpPr/>
          <p:nvPr/>
        </p:nvSpPr>
        <p:spPr>
          <a:xfrm>
            <a:off x="4617720" y="3657600"/>
            <a:ext cx="54864" cy="822960"/>
          </a:xfrm>
          <a:prstGeom prst="rect">
            <a:avLst/>
          </a:prstGeom>
          <a:solidFill>
            <a:srgbClr val="00897B"/>
          </a:solidFill>
          <a:ln/>
        </p:spPr>
      </p:sp>
      <p:sp>
        <p:nvSpPr>
          <p:cNvPr id="35" name="Text 33"/>
          <p:cNvSpPr/>
          <p:nvPr/>
        </p:nvSpPr>
        <p:spPr>
          <a:xfrm>
            <a:off x="4754880" y="3703320"/>
            <a:ext cx="39319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1A1A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Google Analytics / Adobe</a:t>
            </a:r>
            <a:endParaRPr lang="en-US" sz="900" dirty="0"/>
          </a:p>
        </p:txBody>
      </p:sp>
      <p:sp>
        <p:nvSpPr>
          <p:cNvPr id="36" name="Text 34"/>
          <p:cNvSpPr/>
          <p:nvPr/>
        </p:nvSpPr>
        <p:spPr>
          <a:xfrm>
            <a:off x="4754880" y="3977640"/>
            <a:ext cx="39319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546E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Direct click tracking, conversion data, UTM attribution</a:t>
            </a:r>
            <a:endParaRPr lang="en-US" sz="850" dirty="0"/>
          </a:p>
        </p:txBody>
      </p:sp>
      <p:sp>
        <p:nvSpPr>
          <p:cNvPr id="37" name="Shape 35"/>
          <p:cNvSpPr/>
          <p:nvPr/>
        </p:nvSpPr>
        <p:spPr>
          <a:xfrm>
            <a:off x="182880" y="4617720"/>
            <a:ext cx="4206240" cy="82296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38100" dir="8100000">
              <a:srgbClr val="000000">
                <a:alpha val="18000"/>
              </a:srgbClr>
            </a:outerShdw>
          </a:effectLst>
        </p:spPr>
      </p:sp>
      <p:sp>
        <p:nvSpPr>
          <p:cNvPr id="38" name="Shape 36"/>
          <p:cNvSpPr/>
          <p:nvPr/>
        </p:nvSpPr>
        <p:spPr>
          <a:xfrm>
            <a:off x="182880" y="4617720"/>
            <a:ext cx="54864" cy="822960"/>
          </a:xfrm>
          <a:prstGeom prst="rect">
            <a:avLst/>
          </a:prstGeom>
          <a:solidFill>
            <a:srgbClr val="00897B"/>
          </a:solidFill>
          <a:ln/>
        </p:spPr>
      </p:sp>
      <p:sp>
        <p:nvSpPr>
          <p:cNvPr id="39" name="Text 37"/>
          <p:cNvSpPr/>
          <p:nvPr/>
        </p:nvSpPr>
        <p:spPr>
          <a:xfrm>
            <a:off x="320040" y="4663440"/>
            <a:ext cx="39319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1A1A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Google Search Console</a:t>
            </a:r>
            <a:endParaRPr lang="en-US" sz="900" dirty="0"/>
          </a:p>
        </p:txBody>
      </p:sp>
      <p:sp>
        <p:nvSpPr>
          <p:cNvPr id="40" name="Text 38"/>
          <p:cNvSpPr/>
          <p:nvPr/>
        </p:nvSpPr>
        <p:spPr>
          <a:xfrm>
            <a:off x="320040" y="4937760"/>
            <a:ext cx="39319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546E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Branded search volume trends, query performance</a:t>
            </a:r>
            <a:endParaRPr lang="en-US" sz="850" dirty="0"/>
          </a:p>
        </p:txBody>
      </p:sp>
      <p:sp>
        <p:nvSpPr>
          <p:cNvPr id="41" name="Shape 39"/>
          <p:cNvSpPr/>
          <p:nvPr/>
        </p:nvSpPr>
        <p:spPr>
          <a:xfrm>
            <a:off x="4617720" y="4617720"/>
            <a:ext cx="4206240" cy="82296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38100" dir="8100000">
              <a:srgbClr val="000000">
                <a:alpha val="18000"/>
              </a:srgbClr>
            </a:outerShdw>
          </a:effectLst>
        </p:spPr>
      </p:sp>
      <p:sp>
        <p:nvSpPr>
          <p:cNvPr id="42" name="Shape 40"/>
          <p:cNvSpPr/>
          <p:nvPr/>
        </p:nvSpPr>
        <p:spPr>
          <a:xfrm>
            <a:off x="4617720" y="4617720"/>
            <a:ext cx="54864" cy="822960"/>
          </a:xfrm>
          <a:prstGeom prst="rect">
            <a:avLst/>
          </a:prstGeom>
          <a:solidFill>
            <a:srgbClr val="00897B"/>
          </a:solidFill>
          <a:ln/>
        </p:spPr>
      </p:sp>
      <p:sp>
        <p:nvSpPr>
          <p:cNvPr id="43" name="Text 41"/>
          <p:cNvSpPr/>
          <p:nvPr/>
        </p:nvSpPr>
        <p:spPr>
          <a:xfrm>
            <a:off x="4754880" y="4663440"/>
            <a:ext cx="39319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1A1A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Internal CRM</a:t>
            </a:r>
            <a:endParaRPr lang="en-US" sz="900" dirty="0"/>
          </a:p>
        </p:txBody>
      </p:sp>
      <p:sp>
        <p:nvSpPr>
          <p:cNvPr id="44" name="Text 42"/>
          <p:cNvSpPr/>
          <p:nvPr/>
        </p:nvSpPr>
        <p:spPr>
          <a:xfrm>
            <a:off x="4754880" y="4937760"/>
            <a:ext cx="393192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546E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Revenue data, conversion tracking, customer journey attribution</a:t>
            </a:r>
            <a:endParaRPr lang="en-US" sz="850" dirty="0"/>
          </a:p>
        </p:txBody>
      </p:sp>
      <p:sp>
        <p:nvSpPr>
          <p:cNvPr id="45" name="Shape 43"/>
          <p:cNvSpPr/>
          <p:nvPr/>
        </p:nvSpPr>
        <p:spPr>
          <a:xfrm>
            <a:off x="182880" y="5623560"/>
            <a:ext cx="8778240" cy="594360"/>
          </a:xfrm>
          <a:prstGeom prst="rect">
            <a:avLst/>
          </a:prstGeom>
          <a:solidFill>
            <a:srgbClr val="1A1A2E"/>
          </a:solidFill>
          <a:ln/>
        </p:spPr>
      </p:sp>
      <p:sp>
        <p:nvSpPr>
          <p:cNvPr id="46" name="Text 44"/>
          <p:cNvSpPr/>
          <p:nvPr/>
        </p:nvSpPr>
        <p:spPr>
          <a:xfrm>
            <a:off x="365760" y="5669280"/>
            <a:ext cx="84124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00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CONFIDENCE NOTE: Perfect measurement is impossible. We aim for triangulation — when multiple methods converge, we have confidence. All figures are presented with confidence intervals where relevant.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8FAF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05840"/>
          </a:xfrm>
          <a:prstGeom prst="rect">
            <a:avLst/>
          </a:prstGeom>
          <a:solidFill>
            <a:srgbClr val="1A1A2E"/>
          </a:solidFill>
          <a:ln/>
        </p:spPr>
      </p:sp>
      <p:sp>
        <p:nvSpPr>
          <p:cNvPr id="3" name="Shape 1"/>
          <p:cNvSpPr/>
          <p:nvPr/>
        </p:nvSpPr>
        <p:spPr>
          <a:xfrm>
            <a:off x="0" y="1005840"/>
            <a:ext cx="9144000" cy="36576"/>
          </a:xfrm>
          <a:prstGeom prst="rect">
            <a:avLst/>
          </a:prstGeom>
          <a:solidFill>
            <a:srgbClr val="00BFA5"/>
          </a:solidFill>
          <a:ln/>
        </p:spPr>
      </p:sp>
      <p:sp>
        <p:nvSpPr>
          <p:cNvPr id="4" name="Text 2"/>
          <p:cNvSpPr/>
          <p:nvPr/>
        </p:nvSpPr>
        <p:spPr>
          <a:xfrm>
            <a:off x="274320" y="91440"/>
            <a:ext cx="22860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00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UltraScout AI</a:t>
            </a:r>
            <a:endParaRPr lang="en-US" sz="1400" dirty="0"/>
          </a:p>
        </p:txBody>
      </p:sp>
      <p:sp>
        <p:nvSpPr>
          <p:cNvPr id="5" name="Text 3"/>
          <p:cNvSpPr/>
          <p:nvPr/>
        </p:nvSpPr>
        <p:spPr>
          <a:xfrm>
            <a:off x="274320" y="457200"/>
            <a:ext cx="2286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546E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ultrascout.ai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2743200" y="73152"/>
            <a:ext cx="50292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Implementation Roadmap</a:t>
            </a:r>
            <a:endParaRPr lang="en-US" sz="2200" dirty="0"/>
          </a:p>
        </p:txBody>
      </p:sp>
      <p:sp>
        <p:nvSpPr>
          <p:cNvPr id="7" name="Text 5"/>
          <p:cNvSpPr/>
          <p:nvPr/>
        </p:nvSpPr>
        <p:spPr>
          <a:xfrm>
            <a:off x="2743200" y="576072"/>
            <a:ext cx="5029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0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How to start tracking these metrics in your organisation</a:t>
            </a:r>
            <a:endParaRPr lang="en-US" sz="1000" dirty="0"/>
          </a:p>
        </p:txBody>
      </p:sp>
      <p:sp>
        <p:nvSpPr>
          <p:cNvPr id="8" name="Text 6"/>
          <p:cNvSpPr/>
          <p:nvPr/>
        </p:nvSpPr>
        <p:spPr>
          <a:xfrm>
            <a:off x="8046720" y="320040"/>
            <a:ext cx="1371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546E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07 March 2026</a:t>
            </a:r>
            <a:endParaRPr lang="en-US" sz="900" dirty="0"/>
          </a:p>
        </p:txBody>
      </p:sp>
      <p:sp>
        <p:nvSpPr>
          <p:cNvPr id="9" name="Shape 7"/>
          <p:cNvSpPr/>
          <p:nvPr/>
        </p:nvSpPr>
        <p:spPr>
          <a:xfrm>
            <a:off x="0" y="6492240"/>
            <a:ext cx="9144000" cy="365760"/>
          </a:xfrm>
          <a:prstGeom prst="rect">
            <a:avLst/>
          </a:prstGeom>
          <a:solidFill>
            <a:srgbClr val="1A1A2E"/>
          </a:solidFill>
          <a:ln/>
        </p:spPr>
      </p:sp>
      <p:sp>
        <p:nvSpPr>
          <p:cNvPr id="10" name="Text 8"/>
          <p:cNvSpPr/>
          <p:nvPr/>
        </p:nvSpPr>
        <p:spPr>
          <a:xfrm>
            <a:off x="182880" y="6537960"/>
            <a:ext cx="73152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00" dirty="0">
                <a:solidFill>
                  <a:srgbClr val="546E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ultrascout.ai/downloads/ai-metrics-board-template.pptx  |  © 2026 UltraScout AI</a:t>
            </a:r>
            <a:endParaRPr lang="en-US" sz="700" dirty="0"/>
          </a:p>
        </p:txBody>
      </p:sp>
      <p:sp>
        <p:nvSpPr>
          <p:cNvPr id="11" name="Text 9"/>
          <p:cNvSpPr/>
          <p:nvPr/>
        </p:nvSpPr>
        <p:spPr>
          <a:xfrm>
            <a:off x="8686800" y="6537960"/>
            <a:ext cx="27432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00BFA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12" name="Shape 10"/>
          <p:cNvSpPr/>
          <p:nvPr/>
        </p:nvSpPr>
        <p:spPr>
          <a:xfrm>
            <a:off x="182880" y="1143000"/>
            <a:ext cx="2084832" cy="521208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38100" dir="8100000">
              <a:srgbClr val="000000">
                <a:alpha val="18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182880" y="1143000"/>
            <a:ext cx="2084832" cy="64008"/>
          </a:xfrm>
          <a:prstGeom prst="rect">
            <a:avLst/>
          </a:prstGeom>
          <a:solidFill>
            <a:srgbClr val="00897B"/>
          </a:solidFill>
          <a:ln/>
        </p:spPr>
      </p:sp>
      <p:sp>
        <p:nvSpPr>
          <p:cNvPr id="14" name="Shape 12"/>
          <p:cNvSpPr/>
          <p:nvPr/>
        </p:nvSpPr>
        <p:spPr>
          <a:xfrm>
            <a:off x="996696" y="1298448"/>
            <a:ext cx="457200" cy="457200"/>
          </a:xfrm>
          <a:prstGeom prst="ellipse">
            <a:avLst/>
          </a:prstGeom>
          <a:solidFill>
            <a:srgbClr val="00897B"/>
          </a:solidFill>
          <a:ln/>
        </p:spPr>
      </p:sp>
      <p:sp>
        <p:nvSpPr>
          <p:cNvPr id="15" name="Text 13"/>
          <p:cNvSpPr/>
          <p:nvPr/>
        </p:nvSpPr>
        <p:spPr>
          <a:xfrm>
            <a:off x="996696" y="1298448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</a:t>
            </a:r>
            <a:endParaRPr lang="en-US" sz="1400" dirty="0"/>
          </a:p>
        </p:txBody>
      </p:sp>
      <p:sp>
        <p:nvSpPr>
          <p:cNvPr id="16" name="Text 14"/>
          <p:cNvSpPr/>
          <p:nvPr/>
        </p:nvSpPr>
        <p:spPr>
          <a:xfrm>
            <a:off x="274320" y="1874520"/>
            <a:ext cx="19202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00897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Baseline</a:t>
            </a:r>
            <a:endParaRPr lang="en-US" sz="1100" dirty="0"/>
          </a:p>
        </p:txBody>
      </p:sp>
      <p:sp>
        <p:nvSpPr>
          <p:cNvPr id="17" name="Text 15"/>
          <p:cNvSpPr/>
          <p:nvPr/>
        </p:nvSpPr>
        <p:spPr>
          <a:xfrm>
            <a:off x="274320" y="2148840"/>
            <a:ext cx="192024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546E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Month 1</a:t>
            </a:r>
            <a:endParaRPr lang="en-US" sz="900" dirty="0"/>
          </a:p>
        </p:txBody>
      </p:sp>
      <p:sp>
        <p:nvSpPr>
          <p:cNvPr id="18" name="Shape 16"/>
          <p:cNvSpPr/>
          <p:nvPr/>
        </p:nvSpPr>
        <p:spPr>
          <a:xfrm>
            <a:off x="274320" y="2423160"/>
            <a:ext cx="1901952" cy="18288"/>
          </a:xfrm>
          <a:prstGeom prst="rect">
            <a:avLst/>
          </a:prstGeom>
          <a:solidFill>
            <a:srgbClr val="00897B"/>
          </a:solidFill>
          <a:ln/>
        </p:spPr>
      </p:sp>
      <p:sp>
        <p:nvSpPr>
          <p:cNvPr id="19" name="Text 17"/>
          <p:cNvSpPr/>
          <p:nvPr/>
        </p:nvSpPr>
        <p:spPr>
          <a:xfrm>
            <a:off x="292608" y="2560320"/>
            <a:ext cx="18745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1A1A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▸  Establish current AI Influence Score</a:t>
            </a:r>
            <a:endParaRPr lang="en-US" sz="850" dirty="0"/>
          </a:p>
        </p:txBody>
      </p:sp>
      <p:sp>
        <p:nvSpPr>
          <p:cNvPr id="20" name="Text 18"/>
          <p:cNvSpPr/>
          <p:nvPr/>
        </p:nvSpPr>
        <p:spPr>
          <a:xfrm>
            <a:off x="292608" y="3200400"/>
            <a:ext cx="18745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1A1A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▸  Document Share of Voice vs competitors</a:t>
            </a:r>
            <a:endParaRPr lang="en-US" sz="850" dirty="0"/>
          </a:p>
        </p:txBody>
      </p:sp>
      <p:sp>
        <p:nvSpPr>
          <p:cNvPr id="21" name="Text 19"/>
          <p:cNvSpPr/>
          <p:nvPr/>
        </p:nvSpPr>
        <p:spPr>
          <a:xfrm>
            <a:off x="292608" y="3840480"/>
            <a:ext cx="18745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1A1A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▸  Set up basic citation tracking</a:t>
            </a:r>
            <a:endParaRPr lang="en-US" sz="850" dirty="0"/>
          </a:p>
        </p:txBody>
      </p:sp>
      <p:sp>
        <p:nvSpPr>
          <p:cNvPr id="22" name="Text 20"/>
          <p:cNvSpPr/>
          <p:nvPr/>
        </p:nvSpPr>
        <p:spPr>
          <a:xfrm>
            <a:off x="292608" y="4480560"/>
            <a:ext cx="18745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1A1A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▸  Identify priority queries and intents</a:t>
            </a:r>
            <a:endParaRPr lang="en-US" sz="850" dirty="0"/>
          </a:p>
        </p:txBody>
      </p:sp>
      <p:sp>
        <p:nvSpPr>
          <p:cNvPr id="23" name="Shape 21"/>
          <p:cNvSpPr/>
          <p:nvPr/>
        </p:nvSpPr>
        <p:spPr>
          <a:xfrm>
            <a:off x="2267712" y="2606040"/>
            <a:ext cx="155448" cy="36576"/>
          </a:xfrm>
          <a:prstGeom prst="rect">
            <a:avLst/>
          </a:prstGeom>
          <a:solidFill>
            <a:srgbClr val="B2DFDB"/>
          </a:solidFill>
          <a:ln/>
        </p:spPr>
      </p:sp>
      <p:sp>
        <p:nvSpPr>
          <p:cNvPr id="24" name="Shape 22"/>
          <p:cNvSpPr/>
          <p:nvPr/>
        </p:nvSpPr>
        <p:spPr>
          <a:xfrm>
            <a:off x="2423160" y="1143000"/>
            <a:ext cx="2084832" cy="521208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38100" dir="8100000">
              <a:srgbClr val="000000">
                <a:alpha val="18000"/>
              </a:srgbClr>
            </a:outerShdw>
          </a:effectLst>
        </p:spPr>
      </p:sp>
      <p:sp>
        <p:nvSpPr>
          <p:cNvPr id="25" name="Shape 23"/>
          <p:cNvSpPr/>
          <p:nvPr/>
        </p:nvSpPr>
        <p:spPr>
          <a:xfrm>
            <a:off x="2423160" y="1143000"/>
            <a:ext cx="2084832" cy="64008"/>
          </a:xfrm>
          <a:prstGeom prst="rect">
            <a:avLst/>
          </a:prstGeom>
          <a:solidFill>
            <a:srgbClr val="1976D2"/>
          </a:solidFill>
          <a:ln/>
        </p:spPr>
      </p:sp>
      <p:sp>
        <p:nvSpPr>
          <p:cNvPr id="26" name="Shape 24"/>
          <p:cNvSpPr/>
          <p:nvPr/>
        </p:nvSpPr>
        <p:spPr>
          <a:xfrm>
            <a:off x="3236976" y="1298448"/>
            <a:ext cx="457200" cy="457200"/>
          </a:xfrm>
          <a:prstGeom prst="ellipse">
            <a:avLst/>
          </a:prstGeom>
          <a:solidFill>
            <a:srgbClr val="1976D2"/>
          </a:solidFill>
          <a:ln/>
        </p:spPr>
      </p:sp>
      <p:sp>
        <p:nvSpPr>
          <p:cNvPr id="27" name="Text 25"/>
          <p:cNvSpPr/>
          <p:nvPr/>
        </p:nvSpPr>
        <p:spPr>
          <a:xfrm>
            <a:off x="3236976" y="1298448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400" dirty="0"/>
          </a:p>
        </p:txBody>
      </p:sp>
      <p:sp>
        <p:nvSpPr>
          <p:cNvPr id="28" name="Text 26"/>
          <p:cNvSpPr/>
          <p:nvPr/>
        </p:nvSpPr>
        <p:spPr>
          <a:xfrm>
            <a:off x="2514600" y="1874520"/>
            <a:ext cx="19202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1976D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Infrastructure</a:t>
            </a:r>
            <a:endParaRPr lang="en-US" sz="1100" dirty="0"/>
          </a:p>
        </p:txBody>
      </p:sp>
      <p:sp>
        <p:nvSpPr>
          <p:cNvPr id="29" name="Text 27"/>
          <p:cNvSpPr/>
          <p:nvPr/>
        </p:nvSpPr>
        <p:spPr>
          <a:xfrm>
            <a:off x="2514600" y="2148840"/>
            <a:ext cx="192024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546E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Months 2–3</a:t>
            </a:r>
            <a:endParaRPr lang="en-US" sz="900" dirty="0"/>
          </a:p>
        </p:txBody>
      </p:sp>
      <p:sp>
        <p:nvSpPr>
          <p:cNvPr id="30" name="Shape 28"/>
          <p:cNvSpPr/>
          <p:nvPr/>
        </p:nvSpPr>
        <p:spPr>
          <a:xfrm>
            <a:off x="2514600" y="2423160"/>
            <a:ext cx="1901952" cy="18288"/>
          </a:xfrm>
          <a:prstGeom prst="rect">
            <a:avLst/>
          </a:prstGeom>
          <a:solidFill>
            <a:srgbClr val="1976D2"/>
          </a:solidFill>
          <a:ln/>
        </p:spPr>
      </p:sp>
      <p:sp>
        <p:nvSpPr>
          <p:cNvPr id="31" name="Text 29"/>
          <p:cNvSpPr/>
          <p:nvPr/>
        </p:nvSpPr>
        <p:spPr>
          <a:xfrm>
            <a:off x="2532888" y="2560320"/>
            <a:ext cx="18745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1A1A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▸  Implement UTM tracking for AI referrals</a:t>
            </a:r>
            <a:endParaRPr lang="en-US" sz="850" dirty="0"/>
          </a:p>
        </p:txBody>
      </p:sp>
      <p:sp>
        <p:nvSpPr>
          <p:cNvPr id="32" name="Text 30"/>
          <p:cNvSpPr/>
          <p:nvPr/>
        </p:nvSpPr>
        <p:spPr>
          <a:xfrm>
            <a:off x="2532888" y="3200400"/>
            <a:ext cx="18745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1A1A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▸  Set up branded search monitoring</a:t>
            </a:r>
            <a:endParaRPr lang="en-US" sz="850" dirty="0"/>
          </a:p>
        </p:txBody>
      </p:sp>
      <p:sp>
        <p:nvSpPr>
          <p:cNvPr id="33" name="Text 31"/>
          <p:cNvSpPr/>
          <p:nvPr/>
        </p:nvSpPr>
        <p:spPr>
          <a:xfrm>
            <a:off x="2532888" y="3840480"/>
            <a:ext cx="18745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1A1A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▸  Add AI questions to conversion surveys</a:t>
            </a:r>
            <a:endParaRPr lang="en-US" sz="850" dirty="0"/>
          </a:p>
        </p:txBody>
      </p:sp>
      <p:sp>
        <p:nvSpPr>
          <p:cNvPr id="34" name="Text 32"/>
          <p:cNvSpPr/>
          <p:nvPr/>
        </p:nvSpPr>
        <p:spPr>
          <a:xfrm>
            <a:off x="2532888" y="4480560"/>
            <a:ext cx="18745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1A1A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▸  Create executive dashboard template</a:t>
            </a:r>
            <a:endParaRPr lang="en-US" sz="850" dirty="0"/>
          </a:p>
        </p:txBody>
      </p:sp>
      <p:sp>
        <p:nvSpPr>
          <p:cNvPr id="35" name="Shape 33"/>
          <p:cNvSpPr/>
          <p:nvPr/>
        </p:nvSpPr>
        <p:spPr>
          <a:xfrm>
            <a:off x="4507992" y="2606040"/>
            <a:ext cx="155448" cy="36576"/>
          </a:xfrm>
          <a:prstGeom prst="rect">
            <a:avLst/>
          </a:prstGeom>
          <a:solidFill>
            <a:srgbClr val="B2DFDB"/>
          </a:solidFill>
          <a:ln/>
        </p:spPr>
      </p:sp>
      <p:sp>
        <p:nvSpPr>
          <p:cNvPr id="36" name="Shape 34"/>
          <p:cNvSpPr/>
          <p:nvPr/>
        </p:nvSpPr>
        <p:spPr>
          <a:xfrm>
            <a:off x="4663440" y="1143000"/>
            <a:ext cx="2084832" cy="521208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38100" dir="8100000">
              <a:srgbClr val="000000">
                <a:alpha val="18000"/>
              </a:srgbClr>
            </a:outerShdw>
          </a:effectLst>
        </p:spPr>
      </p:sp>
      <p:sp>
        <p:nvSpPr>
          <p:cNvPr id="37" name="Shape 35"/>
          <p:cNvSpPr/>
          <p:nvPr/>
        </p:nvSpPr>
        <p:spPr>
          <a:xfrm>
            <a:off x="4663440" y="1143000"/>
            <a:ext cx="2084832" cy="64008"/>
          </a:xfrm>
          <a:prstGeom prst="rect">
            <a:avLst/>
          </a:prstGeom>
          <a:solidFill>
            <a:srgbClr val="FF6F00"/>
          </a:solidFill>
          <a:ln/>
        </p:spPr>
      </p:sp>
      <p:sp>
        <p:nvSpPr>
          <p:cNvPr id="38" name="Shape 36"/>
          <p:cNvSpPr/>
          <p:nvPr/>
        </p:nvSpPr>
        <p:spPr>
          <a:xfrm>
            <a:off x="5477256" y="1298448"/>
            <a:ext cx="457200" cy="457200"/>
          </a:xfrm>
          <a:prstGeom prst="ellipse">
            <a:avLst/>
          </a:prstGeom>
          <a:solidFill>
            <a:srgbClr val="FF6F00"/>
          </a:solidFill>
          <a:ln/>
        </p:spPr>
      </p:sp>
      <p:sp>
        <p:nvSpPr>
          <p:cNvPr id="39" name="Text 37"/>
          <p:cNvSpPr/>
          <p:nvPr/>
        </p:nvSpPr>
        <p:spPr>
          <a:xfrm>
            <a:off x="5477256" y="1298448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400" dirty="0"/>
          </a:p>
        </p:txBody>
      </p:sp>
      <p:sp>
        <p:nvSpPr>
          <p:cNvPr id="40" name="Text 38"/>
          <p:cNvSpPr/>
          <p:nvPr/>
        </p:nvSpPr>
        <p:spPr>
          <a:xfrm>
            <a:off x="4754880" y="1874520"/>
            <a:ext cx="19202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6F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Validation</a:t>
            </a:r>
            <a:endParaRPr lang="en-US" sz="1100" dirty="0"/>
          </a:p>
        </p:txBody>
      </p:sp>
      <p:sp>
        <p:nvSpPr>
          <p:cNvPr id="41" name="Text 39"/>
          <p:cNvSpPr/>
          <p:nvPr/>
        </p:nvSpPr>
        <p:spPr>
          <a:xfrm>
            <a:off x="4754880" y="2148840"/>
            <a:ext cx="192024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546E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Months 4–6</a:t>
            </a:r>
            <a:endParaRPr lang="en-US" sz="900" dirty="0"/>
          </a:p>
        </p:txBody>
      </p:sp>
      <p:sp>
        <p:nvSpPr>
          <p:cNvPr id="42" name="Shape 40"/>
          <p:cNvSpPr/>
          <p:nvPr/>
        </p:nvSpPr>
        <p:spPr>
          <a:xfrm>
            <a:off x="4754880" y="2423160"/>
            <a:ext cx="1901952" cy="18288"/>
          </a:xfrm>
          <a:prstGeom prst="rect">
            <a:avLst/>
          </a:prstGeom>
          <a:solidFill>
            <a:srgbClr val="FF6F00"/>
          </a:solidFill>
          <a:ln/>
        </p:spPr>
      </p:sp>
      <p:sp>
        <p:nvSpPr>
          <p:cNvPr id="43" name="Text 41"/>
          <p:cNvSpPr/>
          <p:nvPr/>
        </p:nvSpPr>
        <p:spPr>
          <a:xfrm>
            <a:off x="4773168" y="2560320"/>
            <a:ext cx="18745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1A1A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▸  Run first incrementality test</a:t>
            </a:r>
            <a:endParaRPr lang="en-US" sz="850" dirty="0"/>
          </a:p>
        </p:txBody>
      </p:sp>
      <p:sp>
        <p:nvSpPr>
          <p:cNvPr id="44" name="Text 42"/>
          <p:cNvSpPr/>
          <p:nvPr/>
        </p:nvSpPr>
        <p:spPr>
          <a:xfrm>
            <a:off x="4773168" y="3200400"/>
            <a:ext cx="18745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1A1A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▸  Correlate AI visibility with branded search</a:t>
            </a:r>
            <a:endParaRPr lang="en-US" sz="850" dirty="0"/>
          </a:p>
        </p:txBody>
      </p:sp>
      <p:sp>
        <p:nvSpPr>
          <p:cNvPr id="45" name="Text 43"/>
          <p:cNvSpPr/>
          <p:nvPr/>
        </p:nvSpPr>
        <p:spPr>
          <a:xfrm>
            <a:off x="4773168" y="3840480"/>
            <a:ext cx="18745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1A1A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▸  Validate attribution methodology</a:t>
            </a:r>
            <a:endParaRPr lang="en-US" sz="850" dirty="0"/>
          </a:p>
        </p:txBody>
      </p:sp>
      <p:sp>
        <p:nvSpPr>
          <p:cNvPr id="46" name="Text 44"/>
          <p:cNvSpPr/>
          <p:nvPr/>
        </p:nvSpPr>
        <p:spPr>
          <a:xfrm>
            <a:off x="4773168" y="4480560"/>
            <a:ext cx="18745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1A1A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▸  Present first quarterly board update</a:t>
            </a:r>
            <a:endParaRPr lang="en-US" sz="850" dirty="0"/>
          </a:p>
        </p:txBody>
      </p:sp>
      <p:sp>
        <p:nvSpPr>
          <p:cNvPr id="47" name="Shape 45"/>
          <p:cNvSpPr/>
          <p:nvPr/>
        </p:nvSpPr>
        <p:spPr>
          <a:xfrm>
            <a:off x="6748272" y="2606040"/>
            <a:ext cx="155448" cy="36576"/>
          </a:xfrm>
          <a:prstGeom prst="rect">
            <a:avLst/>
          </a:prstGeom>
          <a:solidFill>
            <a:srgbClr val="B2DFDB"/>
          </a:solidFill>
          <a:ln/>
        </p:spPr>
      </p:sp>
      <p:sp>
        <p:nvSpPr>
          <p:cNvPr id="48" name="Shape 46"/>
          <p:cNvSpPr/>
          <p:nvPr/>
        </p:nvSpPr>
        <p:spPr>
          <a:xfrm>
            <a:off x="6903720" y="1143000"/>
            <a:ext cx="2084832" cy="521208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38100" dir="8100000">
              <a:srgbClr val="000000">
                <a:alpha val="18000"/>
              </a:srgbClr>
            </a:outerShdw>
          </a:effectLst>
        </p:spPr>
      </p:sp>
      <p:sp>
        <p:nvSpPr>
          <p:cNvPr id="49" name="Shape 47"/>
          <p:cNvSpPr/>
          <p:nvPr/>
        </p:nvSpPr>
        <p:spPr>
          <a:xfrm>
            <a:off x="6903720" y="1143000"/>
            <a:ext cx="2084832" cy="64008"/>
          </a:xfrm>
          <a:prstGeom prst="rect">
            <a:avLst/>
          </a:prstGeom>
          <a:solidFill>
            <a:srgbClr val="00897B"/>
          </a:solidFill>
          <a:ln/>
        </p:spPr>
      </p:sp>
      <p:sp>
        <p:nvSpPr>
          <p:cNvPr id="50" name="Shape 48"/>
          <p:cNvSpPr/>
          <p:nvPr/>
        </p:nvSpPr>
        <p:spPr>
          <a:xfrm>
            <a:off x="7717536" y="1298448"/>
            <a:ext cx="457200" cy="457200"/>
          </a:xfrm>
          <a:prstGeom prst="ellipse">
            <a:avLst/>
          </a:prstGeom>
          <a:solidFill>
            <a:srgbClr val="00897B"/>
          </a:solidFill>
          <a:ln/>
        </p:spPr>
      </p:sp>
      <p:sp>
        <p:nvSpPr>
          <p:cNvPr id="51" name="Text 49"/>
          <p:cNvSpPr/>
          <p:nvPr/>
        </p:nvSpPr>
        <p:spPr>
          <a:xfrm>
            <a:off x="7717536" y="1298448"/>
            <a:ext cx="457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400" dirty="0"/>
          </a:p>
        </p:txBody>
      </p:sp>
      <p:sp>
        <p:nvSpPr>
          <p:cNvPr id="52" name="Text 50"/>
          <p:cNvSpPr/>
          <p:nvPr/>
        </p:nvSpPr>
        <p:spPr>
          <a:xfrm>
            <a:off x="6995160" y="1874520"/>
            <a:ext cx="19202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00897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Optimisation</a:t>
            </a:r>
            <a:endParaRPr lang="en-US" sz="1100" dirty="0"/>
          </a:p>
        </p:txBody>
      </p:sp>
      <p:sp>
        <p:nvSpPr>
          <p:cNvPr id="53" name="Text 51"/>
          <p:cNvSpPr/>
          <p:nvPr/>
        </p:nvSpPr>
        <p:spPr>
          <a:xfrm>
            <a:off x="6995160" y="2148840"/>
            <a:ext cx="192024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dirty="0">
                <a:solidFill>
                  <a:srgbClr val="546E7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Months 7+</a:t>
            </a:r>
            <a:endParaRPr lang="en-US" sz="900" dirty="0"/>
          </a:p>
        </p:txBody>
      </p:sp>
      <p:sp>
        <p:nvSpPr>
          <p:cNvPr id="54" name="Shape 52"/>
          <p:cNvSpPr/>
          <p:nvPr/>
        </p:nvSpPr>
        <p:spPr>
          <a:xfrm>
            <a:off x="6995160" y="2423160"/>
            <a:ext cx="1901952" cy="18288"/>
          </a:xfrm>
          <a:prstGeom prst="rect">
            <a:avLst/>
          </a:prstGeom>
          <a:solidFill>
            <a:srgbClr val="00897B"/>
          </a:solidFill>
          <a:ln/>
        </p:spPr>
      </p:sp>
      <p:sp>
        <p:nvSpPr>
          <p:cNvPr id="55" name="Text 53"/>
          <p:cNvSpPr/>
          <p:nvPr/>
        </p:nvSpPr>
        <p:spPr>
          <a:xfrm>
            <a:off x="7013448" y="2560320"/>
            <a:ext cx="18745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1A1A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▸  Monthly dashboard updates</a:t>
            </a:r>
            <a:endParaRPr lang="en-US" sz="850" dirty="0"/>
          </a:p>
        </p:txBody>
      </p:sp>
      <p:sp>
        <p:nvSpPr>
          <p:cNvPr id="56" name="Text 54"/>
          <p:cNvSpPr/>
          <p:nvPr/>
        </p:nvSpPr>
        <p:spPr>
          <a:xfrm>
            <a:off x="7013448" y="3200400"/>
            <a:ext cx="18745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1A1A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▸  Quarterly board reporting</a:t>
            </a:r>
            <a:endParaRPr lang="en-US" sz="850" dirty="0"/>
          </a:p>
        </p:txBody>
      </p:sp>
      <p:sp>
        <p:nvSpPr>
          <p:cNvPr id="57" name="Text 55"/>
          <p:cNvSpPr/>
          <p:nvPr/>
        </p:nvSpPr>
        <p:spPr>
          <a:xfrm>
            <a:off x="7013448" y="3840480"/>
            <a:ext cx="18745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1A1A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▸  Annual incrementality refresh</a:t>
            </a:r>
            <a:endParaRPr lang="en-US" sz="850" dirty="0"/>
          </a:p>
        </p:txBody>
      </p:sp>
      <p:sp>
        <p:nvSpPr>
          <p:cNvPr id="58" name="Text 56"/>
          <p:cNvSpPr/>
          <p:nvPr/>
        </p:nvSpPr>
        <p:spPr>
          <a:xfrm>
            <a:off x="7013448" y="4480560"/>
            <a:ext cx="187452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1A1A2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▸  Continuous content refinement</a:t>
            </a:r>
            <a:endParaRPr lang="en-US" sz="85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</vt:vector>
  </TitlesOfParts>
  <Company>UltraScout AI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AI Metrics That Matter: Board Presentation Template 2026</dc:title>
  <dc:subject>PptxGenJS Presentation</dc:subject>
  <dc:creator>Yuliya Halavachova</dc:creator>
  <cp:lastModifiedBy>Yuliya Halavachova</cp:lastModifiedBy>
  <cp:revision>1</cp:revision>
  <dcterms:created xsi:type="dcterms:W3CDTF">2026-03-08T20:37:41Z</dcterms:created>
  <dcterms:modified xsi:type="dcterms:W3CDTF">2026-03-08T20:37:41Z</dcterms:modified>
</cp:coreProperties>
</file>